
<file path=[Content_Types].xml><?xml version="1.0" encoding="utf-8"?>
<Types xmlns="http://schemas.openxmlformats.org/package/2006/content-types">
  <Override PartName="/ppt/slideLayouts/slideLayout6.xml" ContentType="application/vnd.openxmlformats-officedocument.presentationml.slideLayout+xml"/>
  <Override PartName="/ppt/slides/slide17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20.xml" ContentType="application/vnd.openxmlformats-officedocument.presentationml.slide+xml"/>
  <Override PartName="/ppt/slides/slide22.xml" ContentType="application/vnd.openxmlformats-officedocument.presentationml.slide+xml"/>
  <Override PartName="/ppt/slides/slide24.xml" ContentType="application/vnd.openxmlformats-officedocument.presentationml.slide+xml"/>
  <Override PartName="/ppt/slides/slide26.xml" ContentType="application/vnd.openxmlformats-officedocument.presentationml.slide+xml"/>
  <Default Extension="bin" ContentType="application/vnd.openxmlformats-officedocument.presentationml.printerSettings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docProps/core.xml" ContentType="application/vnd.openxmlformats-package.core-properties+xml"/>
  <Override PartName="/ppt/slides/slide10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4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18.xml" ContentType="application/vnd.openxmlformats-officedocument.presentationml.slide+xml"/>
  <Override PartName="/ppt/slides/slide12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6.xml" ContentType="application/vnd.openxmlformats-officedocument.presentationml.slide+xml"/>
  <Override PartName="/ppt/slides/slide8.xml" ContentType="application/vnd.openxmlformats-officedocument.presentationml.slide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slides/slide2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21.xml" ContentType="application/vnd.openxmlformats-officedocument.presentationml.slide+xml"/>
  <Override PartName="/ppt/slides/slide23.xml" ContentType="application/vnd.openxmlformats-officedocument.presentationml.slide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Default Extension="xml" ContentType="application/xml"/>
  <Default Extension="jpeg" ContentType="image/jpeg"/>
  <Default Extension="rels" ContentType="application/vnd.openxmlformats-package.relationshi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15.xml" ContentType="application/vnd.openxmlformats-officedocument.presentationml.slide+xml"/>
  <Override PartName="/ppt/slides/slide9.xml" ContentType="application/vnd.openxmlformats-officedocument.presentationml.slide+xml"/>
  <Override PartName="/ppt/slides/slide7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19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3.xml" ContentType="application/vnd.openxmlformats-officedocument.presentationml.slide+xml"/>
  <Override PartName="/ppt/tableStyles.xml" ContentType="application/vnd.openxmlformats-officedocument.presentationml.tableStyles+xml"/>
  <Override PartName="/ppt/slides/slide5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7" r:id="rId15"/>
    <p:sldId id="276" r:id="rId16"/>
    <p:sldId id="274" r:id="rId17"/>
    <p:sldId id="275" r:id="rId18"/>
    <p:sldId id="279" r:id="rId19"/>
    <p:sldId id="269" r:id="rId20"/>
    <p:sldId id="270" r:id="rId21"/>
    <p:sldId id="280" r:id="rId22"/>
    <p:sldId id="281" r:id="rId23"/>
    <p:sldId id="282" r:id="rId24"/>
    <p:sldId id="278" r:id="rId25"/>
    <p:sldId id="283" r:id="rId26"/>
    <p:sldId id="27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19" Type="http://schemas.openxmlformats.org/officeDocument/2006/relationships/slide" Target="slides/slide18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06263-F591-4F22-B4B3-0AC647C069C7}" type="datetimeFigureOut">
              <a:rPr lang="en-US" smtClean="0"/>
              <a:pPr/>
              <a:t>3/22/13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9CB23-222C-4650-B033-28FF75B9CF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06263-F591-4F22-B4B3-0AC647C069C7}" type="datetimeFigureOut">
              <a:rPr lang="en-US" smtClean="0"/>
              <a:pPr/>
              <a:t>3/22/13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9CB23-222C-4650-B033-28FF75B9CF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06263-F591-4F22-B4B3-0AC647C069C7}" type="datetimeFigureOut">
              <a:rPr lang="en-US" smtClean="0"/>
              <a:pPr/>
              <a:t>3/22/13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9CB23-222C-4650-B033-28FF75B9CF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06263-F591-4F22-B4B3-0AC647C069C7}" type="datetimeFigureOut">
              <a:rPr lang="en-US" smtClean="0"/>
              <a:pPr/>
              <a:t>3/22/13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9CB23-222C-4650-B033-28FF75B9CF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06263-F591-4F22-B4B3-0AC647C069C7}" type="datetimeFigureOut">
              <a:rPr lang="en-US" smtClean="0"/>
              <a:pPr/>
              <a:t>3/22/13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9CB23-222C-4650-B033-28FF75B9CF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06263-F591-4F22-B4B3-0AC647C069C7}" type="datetimeFigureOut">
              <a:rPr lang="en-US" smtClean="0"/>
              <a:pPr/>
              <a:t>3/22/13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9CB23-222C-4650-B033-28FF75B9CF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06263-F591-4F22-B4B3-0AC647C069C7}" type="datetimeFigureOut">
              <a:rPr lang="en-US" smtClean="0"/>
              <a:pPr/>
              <a:t>3/22/13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9CB23-222C-4650-B033-28FF75B9CF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06263-F591-4F22-B4B3-0AC647C069C7}" type="datetimeFigureOut">
              <a:rPr lang="en-US" smtClean="0"/>
              <a:pPr/>
              <a:t>3/22/13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9CB23-222C-4650-B033-28FF75B9CF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06263-F591-4F22-B4B3-0AC647C069C7}" type="datetimeFigureOut">
              <a:rPr lang="en-US" smtClean="0"/>
              <a:pPr/>
              <a:t>3/22/13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9CB23-222C-4650-B033-28FF75B9CF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06263-F591-4F22-B4B3-0AC647C069C7}" type="datetimeFigureOut">
              <a:rPr lang="en-US" smtClean="0"/>
              <a:pPr/>
              <a:t>3/22/13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9CB23-222C-4650-B033-28FF75B9CF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06263-F591-4F22-B4B3-0AC647C069C7}" type="datetimeFigureOut">
              <a:rPr lang="en-US" smtClean="0"/>
              <a:pPr/>
              <a:t>3/22/13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9CB23-222C-4650-B033-28FF75B9CF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06263-F591-4F22-B4B3-0AC647C069C7}" type="datetimeFigureOut">
              <a:rPr lang="en-US" smtClean="0"/>
              <a:pPr/>
              <a:t>3/22/13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9CB23-222C-4650-B033-28FF75B9CF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Relationship Id="rId3" Type="http://schemas.openxmlformats.org/officeDocument/2006/relationships/image" Target="../media/image8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Relationship Id="rId3" Type="http://schemas.openxmlformats.org/officeDocument/2006/relationships/image" Target="../media/image10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Veins and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lymphatics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By Dr S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Homathy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Tumours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Benign- 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haemangioma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Intermediate lesion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Highly malignant –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angiosarcoma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Haemangiomas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Very common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Characterized by  increased numbers of normal or abnormal vessels filled with blood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Commonly present at birth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Most are expand with growth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Many capillary lesion regress with time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Clinical variant of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Haemangiomas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Capillary </a:t>
            </a:r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haemangioma</a:t>
            </a:r>
            <a:endParaRPr lang="en-US" b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Most common variant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Occurs  in the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skin, 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subcutaneous tissues  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mucous membranes of the oral cavities and lips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Liver 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Spleen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kidneys.</a:t>
            </a:r>
          </a:p>
          <a:p>
            <a:pPr lvl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Morphology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Gross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Bright reed to blue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Few mm to several cm in dm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 the level with surface / slightly elevated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Have intact overlying epithelium</a:t>
            </a:r>
          </a:p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Histology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Unencapsulated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aggregates of closely packed, thin – walled capillaries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Usually blood filed and lined by flattened epithelium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Vessels are separated by scant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stroma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Lumen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partioally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or completely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thrombosed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organised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Strawberry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Hemangiomas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DELL\Pictures\PRinc_photo_of_strawberry_mark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24087" y="2267744"/>
            <a:ext cx="4695825" cy="3190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DELL\Pictures\Capillary_haemangiom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371600"/>
            <a:ext cx="6705600" cy="35393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DELL\Pictures\Capillary_hemangioma_-_very_high_mag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1219200"/>
            <a:ext cx="6934200" cy="48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C:\Users\DELL\Pictures\i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1676400"/>
            <a:ext cx="3886200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Cavernous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haemangioma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Characterised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by large, dilated channels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Less well circumscribed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Frequently involve deep structures.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Disorders of veins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Varicose vein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Phlebothrombosis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Thrombophlebitis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Morphology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29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Gross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Red- blue, soft, spongy masses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Histology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Sharply defined,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unencapsulated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Composed of large, cavernous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lood - filled vascular spaces separated by a mild to moderate amount of CT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stroma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Intravascular thrombosis with associated dystrophic calcification is common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C:\Users\DELL\Pictures\i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1524000"/>
            <a:ext cx="2209800" cy="2428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0"/>
            <a:ext cx="8229600" cy="2316163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Similar  to strawberry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hemangiomas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but are more deeply situated.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They may appear as a red-blue spongy mass of tissue filled with blood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Users\DELL\Pictures\dermnet_photo_of_cavernous_hemangiom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457200"/>
            <a:ext cx="4695825" cy="3190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Cavernous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hemangioma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of the skin. H&amp;E stain.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C:\Users\DELL\Pictures\120px-SkinTumors-PA09094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38400" y="2438400"/>
            <a:ext cx="2895600" cy="1996281"/>
          </a:xfrm>
          <a:prstGeom prst="rect">
            <a:avLst/>
          </a:prstGeom>
          <a:noFill/>
        </p:spPr>
      </p:pic>
      <p:pic>
        <p:nvPicPr>
          <p:cNvPr id="8195" name="Picture 3" descr="C:\Users\DELL\Pictures\800px-SkinTumors-PA09094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1752600"/>
            <a:ext cx="7620000" cy="472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Cavernous liver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hemangioma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DELL\Pictures\i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2438400"/>
            <a:ext cx="2514600" cy="2133600"/>
          </a:xfrm>
          <a:prstGeom prst="rect">
            <a:avLst/>
          </a:prstGeom>
          <a:noFill/>
        </p:spPr>
      </p:pic>
      <p:pic>
        <p:nvPicPr>
          <p:cNvPr id="4099" name="Picture 3" descr="C:\Users\DELL\Pictures\800px-Cavernous_liver_hemangioma_-_intermed_mag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175405" y="1600200"/>
            <a:ext cx="6793190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 descr="C:\Users\DELL\Pictures\800px-Cavernous_liver_hemangioma_-_high_ma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2905"/>
            <a:ext cx="9144000" cy="60921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Pyogenic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granuloma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a capillary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haemangioma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Rapidly growing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peduncular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red nodule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Seen on the skin, gingival or oral mucosa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Bleed easily often ulcerated</a:t>
            </a:r>
          </a:p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Histology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Proliferating capillaries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Accompanied by extensive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oedema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Acute and chronic inflammatory infiltrate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Varicose vein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Abnormally dilated, tortuous veins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Produced by prolonged increase 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intraluminal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pressure and loss of vessel wall support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Types and sites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Superficial veins of the upper and lower leg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Prolonged standing leads to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Increased venous pressure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venous stasis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Pedal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oedema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Females&gt; males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Obesity increases the risk.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Pregnancy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Oesophageal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varices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Haemorrhoids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Clinical features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Home  work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Phlebothrombosis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hrombophlebitis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Deep leg veins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acccount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&gt; 90% of cases.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What is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Phlebothrombosis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(DVT)?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What is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hrombophlebitis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What are the predisposing factors / causes of DVT?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Migratory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thrombophlebitis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Superior and inferior vena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caval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syndrome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SVS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Caused by 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Neoplasm compress or invade the SVC</a:t>
            </a:r>
          </a:p>
          <a:p>
            <a:pPr lvl="2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Bronchogenic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carcinoma /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mediastinal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lymphoma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Clinical features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Marked dilation of veins of head, neck and arms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Cyanosis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Respiratory distress due to pulmonary vessel compression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IVS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Caused by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Neoplasm compress / invade the vessel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hepatocellular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renal cell carcinoma)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Thrombus from hepatic, renal, lower extremities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Clinical features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Lower extremity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oedema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Distension of superficial collateral vein of the lower abdomen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Massive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proteinuria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case of renal vein involvement</a:t>
            </a:r>
          </a:p>
          <a:p>
            <a:pPr lvl="1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Lymphangitis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lymphoedema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Causes and consequences?</a:t>
            </a:r>
          </a:p>
          <a:p>
            <a:pPr lv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Home work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477</Words>
  <Application>Microsoft Office PowerPoint</Application>
  <PresentationFormat>On-screen Show (4:3)</PresentationFormat>
  <Paragraphs>107</Paragraphs>
  <Slides>26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Veins and lymphatics</vt:lpstr>
      <vt:lpstr>Disorders of veins</vt:lpstr>
      <vt:lpstr>Varicose vein</vt:lpstr>
      <vt:lpstr>Types and sites </vt:lpstr>
      <vt:lpstr>Clinical features </vt:lpstr>
      <vt:lpstr>Phlebothrombosis and Thrombophlebitis  </vt:lpstr>
      <vt:lpstr>Superior and inferior vena caval syndrome</vt:lpstr>
      <vt:lpstr>Slide 8</vt:lpstr>
      <vt:lpstr>Lymphangitis and lymphoedema</vt:lpstr>
      <vt:lpstr>Tumours </vt:lpstr>
      <vt:lpstr>Haemangiomas </vt:lpstr>
      <vt:lpstr>Clinical variant of Haemangiomas </vt:lpstr>
      <vt:lpstr>Morphology </vt:lpstr>
      <vt:lpstr>Strawberry Hemangiomas</vt:lpstr>
      <vt:lpstr>Slide 15</vt:lpstr>
      <vt:lpstr>Slide 16</vt:lpstr>
      <vt:lpstr>Slide 17</vt:lpstr>
      <vt:lpstr>Slide 18</vt:lpstr>
      <vt:lpstr>Cavernous haemangioma </vt:lpstr>
      <vt:lpstr>Morphology </vt:lpstr>
      <vt:lpstr>Slide 21</vt:lpstr>
      <vt:lpstr>Slide 22</vt:lpstr>
      <vt:lpstr>Cavernous hemangioma of the skin. H&amp;E stain.</vt:lpstr>
      <vt:lpstr>Cavernous liver hemangioma </vt:lpstr>
      <vt:lpstr>Slide 25</vt:lpstr>
      <vt:lpstr>Pyogenic granuloma </vt:lpstr>
    </vt:vector>
  </TitlesOfParts>
  <Company>Microsoft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Veins and lymphatics</dc:title>
  <dc:creator>DELL</dc:creator>
  <cp:lastModifiedBy>Thileepan Nageswaran</cp:lastModifiedBy>
  <cp:revision>25</cp:revision>
  <dcterms:created xsi:type="dcterms:W3CDTF">2013-03-22T10:29:36Z</dcterms:created>
  <dcterms:modified xsi:type="dcterms:W3CDTF">2013-03-22T10:29:47Z</dcterms:modified>
</cp:coreProperties>
</file>