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91" r:id="rId4"/>
    <p:sldId id="292" r:id="rId5"/>
    <p:sldId id="293" r:id="rId6"/>
    <p:sldId id="294" r:id="rId7"/>
    <p:sldId id="429" r:id="rId8"/>
    <p:sldId id="304" r:id="rId9"/>
    <p:sldId id="305" r:id="rId10"/>
    <p:sldId id="306" r:id="rId11"/>
    <p:sldId id="307" r:id="rId12"/>
    <p:sldId id="295" r:id="rId13"/>
    <p:sldId id="308" r:id="rId14"/>
    <p:sldId id="309" r:id="rId15"/>
    <p:sldId id="310" r:id="rId16"/>
    <p:sldId id="311" r:id="rId17"/>
    <p:sldId id="296" r:id="rId18"/>
    <p:sldId id="333" r:id="rId19"/>
    <p:sldId id="334" r:id="rId20"/>
    <p:sldId id="336" r:id="rId21"/>
    <p:sldId id="335" r:id="rId22"/>
    <p:sldId id="312" r:id="rId23"/>
    <p:sldId id="338" r:id="rId24"/>
    <p:sldId id="319" r:id="rId25"/>
    <p:sldId id="431" r:id="rId26"/>
    <p:sldId id="321" r:id="rId27"/>
    <p:sldId id="323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15" autoAdjust="0"/>
  </p:normalViewPr>
  <p:slideViewPr>
    <p:cSldViewPr>
      <p:cViewPr varScale="1">
        <p:scale>
          <a:sx n="68" d="100"/>
          <a:sy n="68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334B-B617-40E7-82C1-CF3D46722D8C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8387-7264-44E6-B6D4-132B156C7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inflammation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Dr. S.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Homathy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Direct endothelial cell injury causing endothelial cell necrosis and detachment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Severe injuries(</a:t>
            </a:r>
            <a:r>
              <a:rPr lang="en-US" sz="5900" b="1" dirty="0" smtClean="0">
                <a:latin typeface="Times New Roman" pitchFamily="18" charset="0"/>
                <a:cs typeface="Times New Roman" pitchFamily="18" charset="0"/>
              </a:rPr>
              <a:t>burns, infection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) may cause 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immediate </a:t>
            </a:r>
            <a:r>
              <a:rPr lang="en-US" sz="5500" b="1" i="1" dirty="0" smtClean="0">
                <a:latin typeface="Times New Roman" pitchFamily="18" charset="0"/>
                <a:cs typeface="Times New Roman" pitchFamily="18" charset="0"/>
              </a:rPr>
              <a:t>direct endothelial cell damage</a:t>
            </a: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(necrosis, detachment) making them leaky until they are repaired </a:t>
            </a:r>
          </a:p>
          <a:p>
            <a:pPr lvl="1">
              <a:lnSpc>
                <a:spcPct val="160000"/>
              </a:lnSpc>
            </a:pPr>
            <a:r>
              <a:rPr lang="en-US" sz="5900" b="1" i="1" u="sng" dirty="0" smtClean="0">
                <a:latin typeface="Times New Roman" pitchFamily="18" charset="0"/>
                <a:cs typeface="Times New Roman" pitchFamily="18" charset="0"/>
              </a:rPr>
              <a:t>immediate sustained response</a:t>
            </a:r>
            <a:r>
              <a:rPr lang="en-US" sz="5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60000"/>
              </a:lnSpc>
              <a:buNone/>
            </a:pP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(immediately after injury and </a:t>
            </a:r>
            <a:r>
              <a:rPr lang="en-US" sz="5900" b="1" dirty="0" smtClean="0">
                <a:latin typeface="Times New Roman" pitchFamily="18" charset="0"/>
                <a:cs typeface="Times New Roman" pitchFamily="18" charset="0"/>
              </a:rPr>
              <a:t>to persist for hours / days 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until the damaged vessel is repaired)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cause delayed damage as in thermal or UV injury or some bacterial toxins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delayed prolonged leakage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2-12 hours after injury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persist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several hours or even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n-022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667"/>
          <a:stretch>
            <a:fillRect/>
          </a:stretch>
        </p:blipFill>
        <p:spPr bwMode="auto">
          <a:xfrm>
            <a:off x="228600" y="304800"/>
            <a:ext cx="8077200" cy="655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Leukocyte mediated endothelial injury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Marginating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endothelial cell-adherent leukocytes may pile-up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damage the endothelium through 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activation and release of toxic oxygen radicals</a:t>
            </a:r>
          </a:p>
          <a:p>
            <a:pPr marL="74295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 </a:t>
            </a:r>
          </a:p>
          <a:p>
            <a:pPr marL="742950" lvl="2" indent="-3429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leukocyte-dependent endothelial cell injury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the vessel leaky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Mosly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capilaries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Late response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 – lived (hour)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transcytosis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Certain mediators (VEGF) may cause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transcytosis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2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via intracellular  vesicles which travel from the luminal to basement membrane surface of the endothelial cell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Usually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venules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Leakage from regenerating capillaries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vessels remain leaky until endothelial cells differentiate sufficiently to form intercellular junction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endothelial cells also have increased expression of receptors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mediators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Directly induce increased vascular permeability via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 or any combination of these events may occur in response to a given stimulus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914400" y="1371600"/>
            <a:ext cx="8077200" cy="4678363"/>
            <a:chOff x="378" y="288"/>
            <a:chExt cx="5814" cy="3642"/>
          </a:xfrm>
        </p:grpSpPr>
        <p:pic>
          <p:nvPicPr>
            <p:cNvPr id="5" name="Picture 3" descr="1.jpg                                                          000115CA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" y="288"/>
              <a:ext cx="5334" cy="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75" y="864"/>
              <a:ext cx="5717" cy="3066"/>
              <a:chOff x="422" y="863"/>
              <a:chExt cx="5338" cy="3311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422" y="3832"/>
                <a:ext cx="1177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0">
                    <a:latin typeface="Times" charset="0"/>
                  </a:rPr>
                  <a:t>Tissue oedema</a:t>
                </a: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016" y="3840"/>
                <a:ext cx="3744" cy="3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b="0">
                    <a:latin typeface="Times" charset="0"/>
                  </a:rPr>
                  <a:t>Neutrophil margination ….  And emigration</a:t>
                </a: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1056" y="863"/>
                <a:ext cx="0" cy="30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1200" y="3408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1440" y="3360"/>
                <a:ext cx="720" cy="48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 flipV="1">
                <a:off x="2496" y="2352"/>
                <a:ext cx="768" cy="153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3408" y="2256"/>
                <a:ext cx="240" cy="163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4128" y="3312"/>
                <a:ext cx="528" cy="52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4752" y="1152"/>
                <a:ext cx="48" cy="26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077200" cy="496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Pictures\untitled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304800"/>
            <a:ext cx="56388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505201"/>
            <a:ext cx="9448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example of edema with inflammation is not trivial at all: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is marked laryngeal edema such that the airway is narrowed.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life-threatening.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fluid collections can be serious depending upon their location.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Mechanism of formation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transudate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763000" cy="6019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Pictures\untitled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4800000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2672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 is an example of fluid collection into a body cavity, or an effusion.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This is a right pleural effusion (in a baby).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Note the clear, pale yellow appearance of the fluid.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a serous effusion.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Effusions into body cavities can be further described as follows: 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Serous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transudate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mainly edema fluid and few cells.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Serosanguinous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an effusion with red blood cells.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Fibrinous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serofibrinous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fibrin strands are derived from a protein-rich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Purulent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numerous PMN's are present.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empyema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 in the pleural space.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Pus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A purulent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exudate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inflammatory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rich in leukocytes (mostly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 debris.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Fibrinous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pericarditis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019800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691157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strands of stringy pale fibrin between visceral and parietal pericardium.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Leukocyte exudation /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Leukocyte cellular events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Leukocytes leave the vasculature routinely through the following sequence of events:</a:t>
            </a: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and rolling</a:t>
            </a: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Adhesion and transmigration/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Diapedesis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(trans-migration across the endothelium)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and activation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Migration toward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stimuli from the source of tissue injury and become active)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then free to participate in: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Leukocyte-induced tissue injury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Leukocyte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extravasation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762000"/>
            <a:ext cx="960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Rolling, adhesion, and transmigration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mediated by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binding of complementary adhesion molecule on leukocytes and endothelial surfaces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pavementaion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) of WBC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circulating cells are swept by laminar flow against the vessels.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the red cells are in the center and the WBC are in the periphery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interact with the lining endothelial cells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Starling’s law 'relating to fluid flux between vessels and </a:t>
            </a:r>
            <a:r>
              <a:rPr lang="en-GB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interstitium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34400" cy="5029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39200" cy="59436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609600"/>
            <a:ext cx="8264525" cy="542766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 flipV="1">
            <a:off x="685800" y="304800"/>
            <a:ext cx="7772400" cy="304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‘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Starlg’s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law’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relating to fluid flux between vessels and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interstitium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increased permeability</a:t>
            </a:r>
            <a:endParaRPr lang="en-US" b="1" u="sng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Endothelial “gaps”- due to endothelial cell contraction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 endothelial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Leukocyte mediated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transocytosis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Leakage from new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Endothelial retraction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C:\Users\hp\Documents\scanned pic\Fig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476999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Endothelial  cell contraction leads to intercellular gaps in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Reversible process elicited by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Histamines,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bradykinins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an early, brief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(15 – 30 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immediate transient response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form of endothelial cell contraction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widens intercellular gaps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(not arterioles, capillaries)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Endothelial cell retraction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Cytokine mediators (TNF, IL-1) induce</a:t>
            </a:r>
          </a:p>
          <a:p>
            <a:pPr marL="742950" lvl="2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endothelial cell junction retraction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through </a:t>
            </a:r>
          </a:p>
          <a:p>
            <a:pPr marL="742950" lvl="2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cytoskeleton reorganization </a:t>
            </a:r>
          </a:p>
          <a:p>
            <a:pPr marL="742950" lvl="2" indent="-3429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– 6 hrs post injury,</a:t>
            </a:r>
          </a:p>
          <a:p>
            <a:pPr marL="742950" lvl="2" indent="-3429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lasting 24 hrs or more</a:t>
            </a: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668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Acute inflammation 2</vt:lpstr>
      <vt:lpstr>Mechanism of formation of transudate</vt:lpstr>
      <vt:lpstr>Starling’s law 'relating to fluid flux between vessels and interstitium</vt:lpstr>
      <vt:lpstr>PowerPoint Presentation</vt:lpstr>
      <vt:lpstr>PowerPoint Presentation</vt:lpstr>
      <vt:lpstr>Mechanism of increased permeability</vt:lpstr>
      <vt:lpstr>PowerPoint Presentation</vt:lpstr>
      <vt:lpstr>Endothelial  cell contraction leads to intercellular gaps in venules</vt:lpstr>
      <vt:lpstr>Endothelial cell retraction</vt:lpstr>
      <vt:lpstr>Direct endothelial cell injury causing endothelial cell necrosis and detachment</vt:lpstr>
      <vt:lpstr>PowerPoint Presentation</vt:lpstr>
      <vt:lpstr>PowerPoint Presentation</vt:lpstr>
      <vt:lpstr>Leukocyte mediated endothelial injury</vt:lpstr>
      <vt:lpstr>Increased transcytosis</vt:lpstr>
      <vt:lpstr>Leakage from regenerating capillaries</vt:lpstr>
      <vt:lpstr>PowerPoint Presentation</vt:lpstr>
      <vt:lpstr>Exudate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Fibrinous pericarditis</vt:lpstr>
      <vt:lpstr>   Leukocyte exudation / Leukocyte cellular events </vt:lpstr>
      <vt:lpstr>PowerPoint Presentation</vt:lpstr>
      <vt:lpstr>Leukocyte extravasation and phagocytosis</vt:lpstr>
      <vt:lpstr>PowerPoint Presentation</vt:lpstr>
      <vt:lpstr>Margination (pavementaion) of WBC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inflammation</dc:title>
  <dc:creator>hp</dc:creator>
  <cp:lastModifiedBy>BENEDICT</cp:lastModifiedBy>
  <cp:revision>361</cp:revision>
  <dcterms:created xsi:type="dcterms:W3CDTF">2012-09-07T04:18:30Z</dcterms:created>
  <dcterms:modified xsi:type="dcterms:W3CDTF">2013-07-01T19:37:12Z</dcterms:modified>
</cp:coreProperties>
</file>