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346" r:id="rId4"/>
    <p:sldId id="301" r:id="rId5"/>
    <p:sldId id="349" r:id="rId6"/>
    <p:sldId id="351" r:id="rId7"/>
    <p:sldId id="350" r:id="rId8"/>
    <p:sldId id="352" r:id="rId9"/>
    <p:sldId id="353" r:id="rId10"/>
    <p:sldId id="345" r:id="rId11"/>
    <p:sldId id="421" r:id="rId12"/>
    <p:sldId id="375" r:id="rId13"/>
    <p:sldId id="318" r:id="rId14"/>
    <p:sldId id="354" r:id="rId15"/>
    <p:sldId id="355" r:id="rId16"/>
    <p:sldId id="356" r:id="rId17"/>
    <p:sldId id="369" r:id="rId18"/>
    <p:sldId id="370" r:id="rId19"/>
    <p:sldId id="371" r:id="rId20"/>
    <p:sldId id="372" r:id="rId21"/>
    <p:sldId id="373" r:id="rId22"/>
    <p:sldId id="374" r:id="rId23"/>
    <p:sldId id="362" r:id="rId24"/>
    <p:sldId id="376" r:id="rId25"/>
    <p:sldId id="440" r:id="rId26"/>
    <p:sldId id="363" r:id="rId27"/>
    <p:sldId id="364" r:id="rId28"/>
    <p:sldId id="365" r:id="rId29"/>
    <p:sldId id="366" r:id="rId30"/>
    <p:sldId id="4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15" autoAdjust="0"/>
  </p:normalViewPr>
  <p:slideViewPr>
    <p:cSldViewPr>
      <p:cViewPr varScale="1">
        <p:scale>
          <a:sx n="68" d="100"/>
          <a:sy n="68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334B-B617-40E7-82C1-CF3D46722D8C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8387-7264-44E6-B6D4-132B156C7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3E22-8411-4AD1-877A-796B02C361F2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C9EB-EF25-4C50-9742-4213EB019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inflammation 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Dr. S.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Homathy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95400" y="304800"/>
          <a:ext cx="6781799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hoto Editor Photo" r:id="rId3" imgW="7535327" imgH="10409524" progId="">
                  <p:embed/>
                </p:oleObj>
              </mc:Choice>
              <mc:Fallback>
                <p:oleObj name="Photo Editor Photo" r:id="rId3" imgW="7535327" imgH="10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"/>
                        <a:ext cx="6781799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01871-002-f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723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u="sng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Leukocyte activation</a:t>
            </a:r>
            <a: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classes of cell surface receptors of leukocytes recognize different stimuli. The receptors initiate responses that mediate the functions of the leukocytes</a:t>
            </a:r>
            <a:r>
              <a:rPr lang="en-US" sz="31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0" y="1371600"/>
            <a:ext cx="9144000" cy="5486400"/>
            <a:chOff x="521" y="482"/>
            <a:chExt cx="4717" cy="28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21" y="482"/>
              <a:ext cx="4717" cy="28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S01871-002-f0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0" y="716"/>
              <a:ext cx="4000" cy="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62" y="2977"/>
              <a:ext cx="636" cy="18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Myocardial infarct -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infiltration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162" y="816"/>
            <a:chExt cx="6382" cy="3307"/>
          </a:xfrm>
        </p:grpSpPr>
        <p:pic>
          <p:nvPicPr>
            <p:cNvPr id="5" name="Picture 4" descr="MI.jpg                                                         000115CA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" y="816"/>
              <a:ext cx="5103" cy="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89" y="1190"/>
              <a:ext cx="1011" cy="5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>
                  <a:latin typeface="Times" charset="0"/>
                </a:rPr>
                <a:t>Dead</a:t>
              </a:r>
            </a:p>
            <a:p>
              <a:r>
                <a:rPr lang="en-GB" b="0">
                  <a:latin typeface="Times" charset="0"/>
                </a:rPr>
                <a:t>myocytes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330" y="3071"/>
              <a:ext cx="1214" cy="32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>
                  <a:latin typeface="Times" charset="0"/>
                </a:rPr>
                <a:t>Neutrophils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242" y="1440"/>
              <a:ext cx="4212" cy="96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3078" y="1344"/>
              <a:ext cx="2322" cy="19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510" y="2832"/>
              <a:ext cx="1836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430" y="3264"/>
              <a:ext cx="2916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Leukocyte-induced tissue injury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Destructive enzymes may enter extracellular space in event of: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Premature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Frustrated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(large, flat)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Membranolytic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substances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crystals)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Persistent leukocyte activation (RA, emphysema)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of leukocyte function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Genetic defects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of adhesion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LFA-1 and Mac-1 subunit defects lead to impaired adhesion (LAD-1)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sialyl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-Lewis X, and defect in E- and P-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epitopes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(LAD-2)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Microtubule assembly defect leads to impaired locomotion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Chediak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-Higashi Syndrome)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microbicidal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activity: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Deficiency of NADPH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generates superoxide, therefore no oxygen-dependent killing mechanism (chronic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Acquired defects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in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chemtaxis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Malignancy, sepsis, diabetes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Defects in adhesion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Haemodialysis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microbicidal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activity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Leukaemia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sepsis, DM, malnutrition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Fibrin formation in inflammation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Fibrinogen in the exudates is converted to fibrin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will form a barrier which localizes the inflammatory reaction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Fibrinous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pericarditis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345" y="1600200"/>
            <a:ext cx="3017309" cy="4525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-Engulfment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4" name="Picture 2" descr="in-035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54" t="27692" r="13931" b="36923"/>
          <a:stretch>
            <a:fillRect/>
          </a:stretch>
        </p:blipFill>
        <p:spPr bwMode="auto">
          <a:xfrm>
            <a:off x="457200" y="914400"/>
            <a:ext cx="8001000" cy="5562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Pictures\slide-8-72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Role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inflammation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dilated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exudates passes, between endothelial cells into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be secondarily inflamed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draining lymph nodes may be inflamed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Summary of the acute inflammatory reaction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Transient vasoconstriction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Increased blood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vascular permeability: Exudation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blood flow and stasis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Diapedesis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RBC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adhesion and emigration of PNL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Formation of fibrin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substances synthesized or released and mediate the changes in inflammation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circulating in plasma 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produced locally at the site of inflammation by cells.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mediators induce their effects by binding to specific receptors on target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Mediators may stimulate target cells to release secondary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effector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act only on one or a few targets or may have widespread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Mediator function is tightly regulated.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Once activated and released from the cell, most mediators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quickly decay  (AA metabolites)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inactivated by enzymes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eliminated or inhibited (antioxidants)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major reason for the checks and balances is that most mediators have the potential to cause harmful effect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1225"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Reactions are similar irrespective of tissue or type of injury</a:t>
            </a:r>
          </a:p>
          <a:p>
            <a:pPr marL="911225">
              <a:defRPr/>
            </a:pPr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1225">
              <a:defRPr/>
            </a:pPr>
            <a:endParaRPr lang="en-US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1225">
              <a:buFont typeface="Wingdings" pitchFamily="2" charset="2"/>
              <a:buChar char="v"/>
              <a:defRPr/>
            </a:pP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Reactions occur in absence of nervous connections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 mediators of inflammation </a:t>
            </a:r>
            <a:endParaRPr lang="en-US" dirty="0"/>
          </a:p>
        </p:txBody>
      </p:sp>
      <p:pic>
        <p:nvPicPr>
          <p:cNvPr id="4" name="Picture 2" descr="S01871-002-f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63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287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Plasma-derived: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Complement,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coagulation factors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in “pro-form” requiring activation (enzymatic cleavage)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Cell-derived: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Preformed, sequestered and released (mast cell histamine)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Synthesized as needed (prostaglandin)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 mediators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amines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Histamine: </a:t>
            </a: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Vasodilation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principal mediator of immediate phase reaction) </a:t>
            </a: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venular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endothelial cell contraction,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junctional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widening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Inactivated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histaminase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229600" cy="3657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4419600"/>
            <a:ext cx="78486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"/>
            </a:pPr>
            <a:r>
              <a:rPr lang="en-GB" sz="2800" b="0" dirty="0" smtClean="0">
                <a:latin typeface="Times New Roman" pitchFamily="18" charset="0"/>
                <a:cs typeface="Times New Roman" pitchFamily="18" charset="0"/>
              </a:rPr>
              <a:t>Contact, Recognition, Internalisation.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"/>
            </a:pPr>
            <a:r>
              <a:rPr lang="en-GB" sz="2800" b="0" dirty="0" err="1" smtClean="0">
                <a:latin typeface="Times New Roman" pitchFamily="18" charset="0"/>
                <a:cs typeface="Times New Roman" pitchFamily="18" charset="0"/>
              </a:rPr>
              <a:t>Opsonins</a:t>
            </a:r>
            <a:r>
              <a:rPr lang="en-GB" sz="2800" b="0" dirty="0" smtClean="0">
                <a:latin typeface="Times New Roman" pitchFamily="18" charset="0"/>
                <a:cs typeface="Times New Roman" pitchFamily="18" charset="0"/>
              </a:rPr>
              <a:t>: e.g.  </a:t>
            </a:r>
            <a:r>
              <a:rPr lang="en-GB" sz="2800" b="0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GB" sz="2800" b="0" dirty="0" smtClean="0">
                <a:latin typeface="Times New Roman" pitchFamily="18" charset="0"/>
                <a:cs typeface="Times New Roman" pitchFamily="18" charset="0"/>
              </a:rPr>
              <a:t> and C3b receptors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"/>
            </a:pPr>
            <a:r>
              <a:rPr lang="en-GB" sz="2800" b="0" dirty="0" err="1" smtClean="0">
                <a:latin typeface="Times New Roman" pitchFamily="18" charset="0"/>
                <a:cs typeface="Times New Roman" pitchFamily="18" charset="0"/>
              </a:rPr>
              <a:t>Cytoskeletal</a:t>
            </a:r>
            <a:r>
              <a:rPr lang="en-GB" sz="2800" b="0" dirty="0" smtClean="0">
                <a:latin typeface="Times New Roman" pitchFamily="18" charset="0"/>
                <a:cs typeface="Times New Roman" pitchFamily="18" charset="0"/>
              </a:rPr>
              <a:t> changes (as with </a:t>
            </a:r>
            <a:r>
              <a:rPr lang="en-GB" sz="2800" b="0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GB" sz="2800" b="0" dirty="0" smtClean="0">
                <a:latin typeface="Times New Roman" pitchFamily="18" charset="0"/>
                <a:cs typeface="Times New Roman" pitchFamily="18" charset="0"/>
              </a:rPr>
              <a:t>); ‘zipper’ effect</a:t>
            </a:r>
            <a:r>
              <a:rPr lang="en-GB" b="0" dirty="0" smtClean="0">
                <a:latin typeface="Times" charset="0"/>
              </a:rPr>
              <a:t>.</a:t>
            </a:r>
            <a:endParaRPr lang="en-GB" b="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released by mast cells,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platelets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response to 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injury (trauma, heat), 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immune reactions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-mast cell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FcR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3">
              <a:lnSpc>
                <a:spcPct val="9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anaphylatoxins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(C3a, C5a fragments), 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cytokines (IL-1, IL-8),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neuropeptides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leukocyte-derived histamine-releasing peptides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Killing and Degradation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4" name="Picture 2" descr="in-035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54" t="66154" r="11725" b="1538"/>
          <a:stretch>
            <a:fillRect/>
          </a:stretch>
        </p:blipFill>
        <p:spPr bwMode="auto">
          <a:xfrm>
            <a:off x="457200" y="1143000"/>
            <a:ext cx="82296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762000"/>
            <a:ext cx="7696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Killing / Degradation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indepenent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killing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Bactericidal permeability increasing protein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Lysozyme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basic protein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defensin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9530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depenent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killing</a:t>
            </a:r>
          </a:p>
          <a:p>
            <a:pPr>
              <a:lnSpc>
                <a:spcPct val="90000"/>
              </a:lnSpc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NADPH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activated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 produces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superoxide 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converts to hydrogen peroxide.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aseline="-1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aseline="-1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-Myeloperoxidase-halide system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:  produces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HOCl</a:t>
            </a:r>
            <a:r>
              <a:rPr lang="en-GB" baseline="4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latin typeface="Times New Roman" pitchFamily="18" charset="0"/>
                <a:cs typeface="Times New Roman" pitchFamily="18" charset="0"/>
              </a:rPr>
              <a:t>(i.e. bleach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!) a powerful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oxiden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antimicrobial agent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Myeloperoxidase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independent: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Uses superoxide and hydroxyl radicals.  Less efficient.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2184366" flipH="1">
            <a:off x="2508940" y="1005588"/>
            <a:ext cx="45719" cy="766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922846">
            <a:off x="5810499" y="1034117"/>
            <a:ext cx="45719" cy="743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Oxidative burst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trigger oxidative burst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Characterized by a sudden increased in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oxygen consumption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Glycogen catabolism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glucose oxidation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 of reactive oxygen metabolites.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Formation of superoxide ion)</a:t>
            </a:r>
          </a:p>
          <a:p>
            <a:pPr lvl="2">
              <a:lnSpc>
                <a:spcPct val="9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+  NADPH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2O</a:t>
            </a:r>
            <a:r>
              <a:rPr lang="en-US" b="1" i="1" baseline="76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-rad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  NADP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  H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		      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(NADPH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oxidase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b="1" i="1" baseline="76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+  2H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 H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(dismutase)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 peroxide alone insufficient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MPO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azurophilic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granules) converts hydrogen peroxide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(in presence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), an oxidant/antimicrobial agent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Therefore, PMNs can kill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halogenation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lipid/protein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peroxidation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Reactive end-products only active within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phagolysosome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 peroxide broken down to water and oxygen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catalase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 microorganisms degraded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hydrolases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683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Photo Editor Photo</vt:lpstr>
      <vt:lpstr>Acute inflammation 4</vt:lpstr>
      <vt:lpstr>Phagocytosis -Engulfment </vt:lpstr>
      <vt:lpstr>PowerPoint Presentation</vt:lpstr>
      <vt:lpstr>Phagocytosis – Killing and Degradation </vt:lpstr>
      <vt:lpstr>PowerPoint Presentation</vt:lpstr>
      <vt:lpstr>Killing / Degradation</vt:lpstr>
      <vt:lpstr>Oxidative burst </vt:lpstr>
      <vt:lpstr>PowerPoint Presentation</vt:lpstr>
      <vt:lpstr>PowerPoint Presentation</vt:lpstr>
      <vt:lpstr>PowerPoint Presentation</vt:lpstr>
      <vt:lpstr>PowerPoint Presentation</vt:lpstr>
      <vt:lpstr>   Leukocyte activation. Different classes of cell surface receptors of leukocytes recognize different stimuli. The receptors initiate responses that mediate the functions of the leukocytes.  </vt:lpstr>
      <vt:lpstr>Myocardial infarct - neutrophil infiltration</vt:lpstr>
      <vt:lpstr>Leukocyte-induced tissue injury</vt:lpstr>
      <vt:lpstr>Defects of leukocyte function</vt:lpstr>
      <vt:lpstr>PowerPoint Presentation</vt:lpstr>
      <vt:lpstr>PowerPoint Presentation</vt:lpstr>
      <vt:lpstr>Fibrin formation in inflammation</vt:lpstr>
      <vt:lpstr>Fibrinous pericarditis</vt:lpstr>
      <vt:lpstr>PowerPoint Presentation</vt:lpstr>
      <vt:lpstr>Role of lymphatics in inflammation</vt:lpstr>
      <vt:lpstr>Summary of the acute inflammatory reaction</vt:lpstr>
      <vt:lpstr>Chemical mediators</vt:lpstr>
      <vt:lpstr>PowerPoint Presentation</vt:lpstr>
      <vt:lpstr>PowerPoint Presentation</vt:lpstr>
      <vt:lpstr>PowerPoint Presentation</vt:lpstr>
      <vt:lpstr>Chemical mediators of inflammation </vt:lpstr>
      <vt:lpstr>PowerPoint Presentation</vt:lpstr>
      <vt:lpstr>Specific mediators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inflammation</dc:title>
  <dc:creator>hp</dc:creator>
  <cp:lastModifiedBy>BENEDICT</cp:lastModifiedBy>
  <cp:revision>360</cp:revision>
  <dcterms:created xsi:type="dcterms:W3CDTF">2012-09-07T04:18:30Z</dcterms:created>
  <dcterms:modified xsi:type="dcterms:W3CDTF">2013-07-01T19:33:37Z</dcterms:modified>
</cp:coreProperties>
</file>