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418" r:id="rId3"/>
    <p:sldId id="419" r:id="rId4"/>
    <p:sldId id="367" r:id="rId5"/>
    <p:sldId id="377" r:id="rId6"/>
    <p:sldId id="378" r:id="rId7"/>
    <p:sldId id="379" r:id="rId8"/>
    <p:sldId id="380" r:id="rId9"/>
    <p:sldId id="381" r:id="rId10"/>
    <p:sldId id="410" r:id="rId11"/>
    <p:sldId id="411" r:id="rId12"/>
    <p:sldId id="412" r:id="rId13"/>
    <p:sldId id="413" r:id="rId14"/>
    <p:sldId id="414" r:id="rId15"/>
    <p:sldId id="382" r:id="rId16"/>
    <p:sldId id="420" r:id="rId17"/>
    <p:sldId id="368" r:id="rId18"/>
    <p:sldId id="405" r:id="rId19"/>
    <p:sldId id="406" r:id="rId20"/>
    <p:sldId id="407" r:id="rId21"/>
    <p:sldId id="404" r:id="rId22"/>
    <p:sldId id="409" r:id="rId23"/>
    <p:sldId id="383" r:id="rId24"/>
    <p:sldId id="387" r:id="rId25"/>
    <p:sldId id="388" r:id="rId26"/>
    <p:sldId id="384" r:id="rId27"/>
    <p:sldId id="386" r:id="rId28"/>
    <p:sldId id="385" r:id="rId29"/>
    <p:sldId id="389" r:id="rId30"/>
    <p:sldId id="390" r:id="rId31"/>
    <p:sldId id="392" r:id="rId32"/>
    <p:sldId id="391" r:id="rId33"/>
    <p:sldId id="393" r:id="rId34"/>
    <p:sldId id="395" r:id="rId35"/>
    <p:sldId id="394" r:id="rId36"/>
    <p:sldId id="396" r:id="rId37"/>
    <p:sldId id="397" r:id="rId38"/>
    <p:sldId id="398" r:id="rId39"/>
    <p:sldId id="400" r:id="rId40"/>
    <p:sldId id="401" r:id="rId41"/>
    <p:sldId id="408" r:id="rId42"/>
    <p:sldId id="399" r:id="rId43"/>
    <p:sldId id="402" r:id="rId44"/>
    <p:sldId id="417" r:id="rId45"/>
    <p:sldId id="416" r:id="rId46"/>
    <p:sldId id="358" r:id="rId47"/>
    <p:sldId id="422" r:id="rId48"/>
    <p:sldId id="359" r:id="rId49"/>
    <p:sldId id="360" r:id="rId50"/>
    <p:sldId id="361" r:id="rId51"/>
    <p:sldId id="357" r:id="rId52"/>
    <p:sldId id="423" r:id="rId53"/>
    <p:sldId id="424" r:id="rId54"/>
    <p:sldId id="42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115" autoAdjust="0"/>
  </p:normalViewPr>
  <p:slideViewPr>
    <p:cSldViewPr>
      <p:cViewPr varScale="1">
        <p:scale>
          <a:sx n="68" d="100"/>
          <a:sy n="68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334B-B617-40E7-82C1-CF3D46722D8C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8387-7264-44E6-B6D4-132B156C7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Acute inflammation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Dr. S.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Homathy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 bwMode="auto">
          <a:xfrm>
            <a:off x="457200" y="228600"/>
            <a:ext cx="8229600" cy="6629400"/>
            <a:chOff x="476" y="210"/>
            <a:chExt cx="4808" cy="31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76" y="210"/>
              <a:ext cx="4808" cy="31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S01871-002-f0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" y="391"/>
              <a:ext cx="4157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72" y="2976"/>
              <a:ext cx="816" cy="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Oxygen derived free radicals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Synthesized via the NADPH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Released from N and MP after stimulation by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chemotactic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agents,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immune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cpx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activity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S01871-002-f01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 of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microbicidal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reactive oxygen intermediates within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vesicles.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include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Superoxide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baseline="80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low concentration amplifying the cascade of inflammatory mediators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high concentration causes variety of tissue injury mechanism include,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Endothelial cell damage ,increased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permeabiity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thrombosis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Inactivation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antiproteases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activation of proteases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injury to the other cell type</a:t>
            </a:r>
          </a:p>
          <a:p>
            <a:pPr lvl="2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cells, 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cells,parenchymal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Antioxidant protective mechanism found in tissues and serum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minimize the toxicity of the oxygen metabolites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Catalase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Superoxide dismutase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Glutathione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Transferin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Ceruloplasmin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components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Leak from PMNs and macrophages after demise, attempts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Acid proteases (only active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371600" lvl="2" indent="-51435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Degrade bacteria and debris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phagolysosomes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Neutral proteases such as 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elastase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collagenase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destructive in ECM.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Degade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extracellular components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Cleave C3 and C5 directly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Counteracted by serum and ECM anti-proteases (alpha-1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antitripsin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inhibits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elastase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Deficiency of alpha-1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antitripsin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lead to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Cationic proteins</a:t>
            </a:r>
          </a:p>
          <a:p>
            <a:pPr marL="1371600" lvl="2" indent="-51435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vascular permeability</a:t>
            </a:r>
          </a:p>
          <a:p>
            <a:pPr marL="1371600" lvl="2" indent="-514350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Chemotaxis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monocytes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51435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Inhibition of movement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eosinophils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01871-002-f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More specific mediators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Cytokines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 are polypeptide products of many cell types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Products of activated lymphocytes and macrophages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modulate the function of other cell types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non lymphoid cells too  produce these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secretion is transient and tightly regulated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effects tend to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pleiotrophic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cells are affected  differently by the same cytokine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Produced during immune and inflammatory responses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Autocrine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can act on the same cell that produces them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Paracrine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on other cells in the vicinity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Endocrine effect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systemically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Cytokines(CK)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CK that regulate lymphocyte function</a:t>
            </a:r>
          </a:p>
          <a:p>
            <a:pPr marL="914400" lvl="1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Activation, growth and differentiation</a:t>
            </a:r>
          </a:p>
          <a:p>
            <a:pPr marL="914400" lvl="1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IL-2 stimulate proliferation</a:t>
            </a:r>
          </a:p>
          <a:p>
            <a:pPr marL="914400" lvl="1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TGF-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–inhibit lymphocyte growth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CK involved in innate immunity</a:t>
            </a:r>
          </a:p>
          <a:p>
            <a:pPr marL="914400" lvl="1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TNF and IL-1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Basophils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Mast Cells</a:t>
            </a:r>
            <a:b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mastcell-basoph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3.CK that activate inflammatory cell(MP) during cell- mediated immune response</a:t>
            </a:r>
          </a:p>
          <a:p>
            <a:pPr marL="914400" lvl="1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Interferon-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IL-12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4.Chemokines </a:t>
            </a:r>
          </a:p>
          <a:p>
            <a:pPr marL="914400" lvl="1" indent="-51435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Chemotactic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various leukocytes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5.CK that stimulate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haematopoises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Granulocyte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monocyte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colony stimulating factor(GM-CSF) and IL-3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IL-1  &amp;  Tumor Necrosis Factor (TNF)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have additional effects that are important in inflammatory response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are produced by activated MP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IL-1 also produced by other cell types.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TNF also causes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aggregation and activation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neutrophils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enzymes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cells- contributing to tissue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 effects of interleukin-1 (IL-1) and tumor necrosis factor (TNF) in inflammation</a:t>
            </a:r>
          </a:p>
          <a:p>
            <a:endParaRPr lang="en-US" dirty="0"/>
          </a:p>
        </p:txBody>
      </p:sp>
      <p:grpSp>
        <p:nvGrpSpPr>
          <p:cNvPr id="4" name="Title 3"/>
          <p:cNvGrpSpPr>
            <a:grpSpLocks noGrp="1"/>
          </p:cNvGrpSpPr>
          <p:nvPr/>
        </p:nvGrpSpPr>
        <p:grpSpPr bwMode="auto">
          <a:xfrm>
            <a:off x="0" y="274638"/>
            <a:ext cx="9144000" cy="6583362"/>
            <a:chOff x="521" y="0"/>
            <a:chExt cx="4672" cy="388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21" y="0"/>
              <a:ext cx="4672" cy="38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S01871-002-f0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119"/>
              <a:ext cx="4324" cy="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26" y="3657"/>
              <a:ext cx="862" cy="18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Complement system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 of cascade of plasma proteins (C1-C9)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 an important role in both immunity and inflammation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20 component proteins, together with their cleavage products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Mediate biologic reactions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of which serve in the defense against microbial agents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function in immunity primarily by generating membrane attack complex(MAC)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effectively punches holes in the membranes of invading microbe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process of producing MAC number of complement fragments are produced.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Complement components are present in plasma as inactive 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critical step in the elaboration of the biological function of complement is the activation of the 3</a:t>
            </a:r>
            <a:r>
              <a:rPr lang="en-US" baseline="30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component, C3.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of complement by different pathways leads to cleavage of C3. 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C3 cleavage occurs via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Classic pathway- triggered by fixation of C1 to Ag-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complex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Alternative pathway- triggered by bacterial polysaccharide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Complement Activation Pathways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0" y="685800"/>
            <a:ext cx="9144000" cy="6553200"/>
            <a:chOff x="0" y="576"/>
            <a:chExt cx="5760" cy="3024"/>
          </a:xfrm>
        </p:grpSpPr>
        <p:pic>
          <p:nvPicPr>
            <p:cNvPr id="5" name="Picture 2" descr="Compleme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76"/>
              <a:ext cx="5760" cy="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3360"/>
              <a:ext cx="5760" cy="240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functions of the complement system are mediated by 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breakdown products of C3 and 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complement proteins, and 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the membrane attack complex (MAC)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91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"/>
          <p:cNvGrpSpPr>
            <a:grpSpLocks noGrp="1"/>
          </p:cNvGrpSpPr>
          <p:nvPr/>
        </p:nvGrpSpPr>
        <p:grpSpPr bwMode="auto">
          <a:xfrm>
            <a:off x="457200" y="274638"/>
            <a:ext cx="8229600" cy="6583362"/>
            <a:chOff x="0" y="144"/>
            <a:chExt cx="5760" cy="336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44"/>
              <a:ext cx="5760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2" descr="S01871-002-f0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6"/>
              <a:ext cx="5760" cy="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3360"/>
              <a:ext cx="5760" cy="144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Functions of complement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Vascular effects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C3a and C5a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anaphylatoxins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–increase vascular permeability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inducing mast cells to release histamine.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C5a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chemotactic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agent for N, M, E, B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Activate leukocytes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their adhesion to the vascular endothelium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pathway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C3b and C3bi act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opsonins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Mast Cells &amp; Allergy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4" descr="Mast_cel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781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C5-9(MAC)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cells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Production of oxygen metabolites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C3 and C5 can be activated by several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enzymes present in the inflammatory infiltrate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plasmin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Clotting –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fibrinolytic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Interrelationships between the four plasma mediator systems triggered by activation of factor XII (Hageman factor). </a:t>
            </a:r>
          </a:p>
          <a:p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 that thrombin induces inflammation by binding to protease-activated receptors (principally PAR-1) on 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platelets, 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endothelium, 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smooth muscle cells,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cells.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Title 3"/>
          <p:cNvGrpSpPr>
            <a:grpSpLocks noGrp="1"/>
          </p:cNvGrpSpPr>
          <p:nvPr/>
        </p:nvGrpSpPr>
        <p:grpSpPr bwMode="auto">
          <a:xfrm>
            <a:off x="0" y="-228600"/>
            <a:ext cx="9296400" cy="7086600"/>
            <a:chOff x="498" y="73"/>
            <a:chExt cx="4763" cy="340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98" y="73"/>
              <a:ext cx="4763" cy="34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S01871-002-f0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300"/>
              <a:ext cx="4264" cy="3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72" y="3294"/>
              <a:ext cx="726" cy="13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Clotting cascade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Cascade of plasma proteases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Hageman factor (factor XII)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Collagen, basement membrane, activated platelets converts XII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(active form)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Ultimately converts soluble fibrinogen to insoluble fibrin clot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simultaneously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activates the “brakes” through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fibrinolytic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system to prevent continuous clot propagation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Counter regulate clotting by cleaving fibrin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thereby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solubilizing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fibrin clot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Fibrin – insoluble clot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Fibrinopeptide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increased vascular permeability,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chemotaxis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Thrombin – leukocyte adhesion, fibroblast proliferation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Kinin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Leads to formation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from cleavage of precursor (HMWK)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Vascular permeability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Arteriolar dilation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Non-vascular smooth muscle contraction (e.g., bronchial smooth muscle)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pain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Rapidly inactivated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kininases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Fibrinolytic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Plasminogen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converted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plasmin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Plasmin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lyses fibrin clots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vascular permeability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Activates factor XII- amplify the entire set of response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Cleaves C3 to produceC3 fragments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Degrades fibrin to fibrin split products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Acid Metabolites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PG,LT3,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Lipoxins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eicosanoids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Derived from the metabolism of AA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Affect variety of biological processes including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Inflammation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haemostasis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short range hormones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locally at the site of generation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Rapidly spontaneously decay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enzymatically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destroyed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AA is a 20-carbon polyunsaturated fatty acid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Derived from dietary linoleic acid and cell membrane phospholipids.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AA released from phospholipids via cellular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phospholipases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activated by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mechanical, chemical, physical stimuli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inflammatory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mediaters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C5a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inhibited by steroids.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AA metabolism proceed along one of the two pathway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Cyclooxygenase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pathway- Synthesizing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prostaglandins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thromboxanes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Lipoxygenase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pathway- Synthesizing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Leukotrienes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lipoxins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can mediate virtually every step of inflammation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Serotonin: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effects similar to those of histamine;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platelet dense-body granules;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 triggered by platelet aggregation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"/>
          <p:cNvGrpSpPr>
            <a:grpSpLocks noGrp="1"/>
          </p:cNvGrpSpPr>
          <p:nvPr/>
        </p:nvGrpSpPr>
        <p:grpSpPr bwMode="auto">
          <a:xfrm>
            <a:off x="0" y="274638"/>
            <a:ext cx="9144000" cy="7040562"/>
            <a:chOff x="881" y="119"/>
            <a:chExt cx="4000" cy="3217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882" y="119"/>
              <a:ext cx="3999" cy="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2" descr="S01871-002-f0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1" y="336"/>
              <a:ext cx="4000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82" y="3113"/>
              <a:ext cx="3999" cy="22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Generation of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acid metabolites and their roles in inflammation.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molecular targets of some anti-inflammatory drugs are indicated by a red X.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COX,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cyclooxygenase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HETE,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hydroxyeicosatetraenoic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acid;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HPETE,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hydroperoxyeicosatetraenoic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Prostaglandins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metabolite of the COX pathway in mast cell.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Regarded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autocoid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-Rapidly spontaneously decay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enzymatically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destroyed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locally at the site of generation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cause pain and fever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pass from one cell to another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Cyclooxygenase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pathway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two forms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cyclooxygenase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COX-1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COX-2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COX-1 is found in the gastric mucosa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Mucosal PGs produced by COX -1 are protective against acid induced damage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Inhibition of COX by Aspirin and NSAIDs predispose to gastric ulceration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prevent this, highly selective COX-2 inhibitors are now available(COX-2 not expressed in the gastric mucosa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0591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 of Mediators in Different Reactions of inflammation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-698465"/>
          <a:ext cx="8229600" cy="770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984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Vasodilatation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Nitric oxide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Histamine</a:t>
                      </a:r>
                    </a:p>
                  </a:txBody>
                  <a:tcPr/>
                </a:tc>
              </a:tr>
              <a:tr h="1959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Increased vascular permeability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Vasoactive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C3a and C5a (through liberating amines)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Bradykinin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Leukotrienes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Substance P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5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Chemotaxis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leukocyte recruitment and activation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Leukotriene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Chemokines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IL-1, TNF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Bacterial products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Fever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Prostaglandins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64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Bradykinin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158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Tissue damage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Neutrophil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macrophage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lysosomal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enzymes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Nitric oxide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Systemic effects of acute inflammation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GB" sz="3900" b="1" dirty="0" smtClean="0">
                <a:latin typeface="Times New Roman" pitchFamily="18" charset="0"/>
                <a:cs typeface="Times New Roman" pitchFamily="18" charset="0"/>
              </a:rPr>
              <a:t>Fever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‘Endogenous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pyrogens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’ produced: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IL1 and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TNFa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IL-1 act on vascular receptors in the thermoregulatory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the hypothalamus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Leads to production of prostaglandins in hypothalamus(hence aspirin etc. reduce fever)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PGE act on the vasomotor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center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Resulting in sympathetic nerve stimulation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Vasoconstriction of skin vessels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Causes reduced heat dissipation  and fever. 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GB" sz="3500" b="1" dirty="0" err="1" smtClean="0">
                <a:latin typeface="Times New Roman" pitchFamily="18" charset="0"/>
                <a:cs typeface="Times New Roman" pitchFamily="18" charset="0"/>
              </a:rPr>
              <a:t>Leukocytosis</a:t>
            </a:r>
            <a:endParaRPr lang="en-GB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IL1 and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TNFa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produce an accelerated release of cells from bone marrow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Rise in number of more immature Nin the blood(“shift to the left’)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Macrophages, T lymphocytes produce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Colony-Stimulating Factors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Causes proliferation of precursors in bone marrow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Clinically useful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Bacterial infections  -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neutrophilia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viral  -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Parasitic infestation-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eosinophilia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Typhoid and viral infections-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leucopenia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phase response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Decreased appetite, 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altered sleep patterns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Hypotension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degradation of proteins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changes in plasma concentrations of acute phase proteins</a:t>
            </a:r>
          </a:p>
          <a:p>
            <a:r>
              <a:rPr lang="en-GB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phase proteins</a:t>
            </a:r>
            <a:r>
              <a:rPr lang="en-GB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C-reactive protein (CRP) (Clinically useful)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400" baseline="-13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antitrypsin</a:t>
            </a:r>
          </a:p>
          <a:p>
            <a:pPr lvl="1"/>
            <a:r>
              <a:rPr lang="en-GB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Haptoglobin</a:t>
            </a:r>
            <a:endParaRPr lang="en-GB" sz="2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Fibrinogen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GB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protein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Complement</a:t>
            </a:r>
          </a:p>
          <a:p>
            <a:pPr lvl="1"/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Coagulation protein</a:t>
            </a:r>
          </a:p>
          <a:p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of these are mediated by IL-1, IL-6 and TNF</a:t>
            </a:r>
          </a:p>
          <a:p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Problems caused by acute inflammation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Local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Swelling: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Blockage of tubes, e.g. bile duct, intestine</a:t>
            </a: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Compression e.g. cardiac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tamponade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Loss of fluid e.g. burns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Pain &amp; loss of function - especially if prolonged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‘Bystander effect’ exacerbates damage, may initiate autoimmunity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Plasma proteases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Clotting system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Complement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Kinins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Systemic</a:t>
            </a:r>
          </a:p>
          <a:p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phase response</a:t>
            </a:r>
          </a:p>
          <a:p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Spread of micro-organisms and toxins</a:t>
            </a:r>
          </a:p>
          <a:p>
            <a:pPr lvl="1">
              <a:buFontTx/>
              <a:buNone/>
            </a:pPr>
            <a:endParaRPr lang="en-GB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5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Laboratory manifestations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Leukocytosis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granulocytosis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lymphocytosis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Elevated serum acute phase proteins </a:t>
            </a:r>
          </a:p>
          <a:p>
            <a:pPr lvl="1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(C-reactive protein, fibrinogen, etc)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Increased ESR  </a:t>
            </a:r>
          </a:p>
          <a:p>
            <a:pPr lvl="1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(erythrocyte sedimentation rate)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Hypercoagulability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Diagnosis of acute inflammation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Cardinal features of inflammation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Fever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Laboratory evidence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CRP, fibrinogen,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haptoglobulin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WBC-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toxic granules, left shift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Examination of inflammatory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exudate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Biopsy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for specific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aetiology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Serum antibody, complement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Culture,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stained smear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Outcome of acute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inflammtion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 resolution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Little tissue damage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Capable of regeneration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Scarring (fibrosis)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tissues unable to regenerate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Excessive fibrin deposition organized into fibrous tissue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Abscess formation occurs with some bacterial or fungal infections</a:t>
            </a:r>
          </a:p>
          <a:p>
            <a:pPr marL="514350" indent="-51435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4. Progression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chronic inflammation (next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acid metabolites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eicosanoids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Prostaglandins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thromboxane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cyclooxygenase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pathway;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prolong edema;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but also protective (gastric mucosa);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COX blocked by aspirin and NSAIDS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Leukotrienes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lipoxygenase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pathway;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</a:p>
          <a:p>
            <a:pPr marL="742950" lvl="2" indent="-34290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chemotaxins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vasoconstrictors, </a:t>
            </a:r>
          </a:p>
          <a:p>
            <a:pPr marL="342900" lvl="1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 increased vascular permeability,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bronchospasm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PAF (platelet activating factor)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Derived also from cell membrane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basophils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endothelium and platelets.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Vasoconstriction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bronchoconstriction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vascular permeability,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increases leukocyte adhesion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integrin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conformation)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Leukocyte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degranulation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Platelet activation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 of histamine from platelets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chemotaxis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Nitric Oxide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short-acting soluble free-radical gas with many 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Produced by endothelial cells, macrophages, specific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brain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causes: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Vascular smooth muscle relaxation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Kills microbes in activated macrophages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Counteracts platelet adhesion, aggregation,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degranulation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Uncontroled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production by activated  MP in septic shock can lead to massive peripheral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shock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1783</Words>
  <Application>Microsoft Office PowerPoint</Application>
  <PresentationFormat>On-screen Show (4:3)</PresentationFormat>
  <Paragraphs>384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Acute inflammation 5</vt:lpstr>
      <vt:lpstr>Basophils &amp; Mast Cells </vt:lpstr>
      <vt:lpstr>Mast Cells &amp; Allergy </vt:lpstr>
      <vt:lpstr>Specific mediators</vt:lpstr>
      <vt:lpstr>Specific mediators</vt:lpstr>
      <vt:lpstr>Specific mediators</vt:lpstr>
      <vt:lpstr>Specific mediators</vt:lpstr>
      <vt:lpstr>Specific mediators</vt:lpstr>
      <vt:lpstr>Specific mediators</vt:lpstr>
      <vt:lpstr>PowerPoint Presentation</vt:lpstr>
      <vt:lpstr> </vt:lpstr>
      <vt:lpstr>PowerPoint Presentation</vt:lpstr>
      <vt:lpstr>PowerPoint Presentation</vt:lpstr>
      <vt:lpstr>PowerPoint Presentation</vt:lpstr>
      <vt:lpstr>Specific mediators</vt:lpstr>
      <vt:lpstr>PowerPoint Presentation</vt:lpstr>
      <vt:lpstr>More specific mediators </vt:lpstr>
      <vt:lpstr>PowerPoint Presentation</vt:lpstr>
      <vt:lpstr>Types of Cytokines(CK)</vt:lpstr>
      <vt:lpstr>PowerPoint Presentation</vt:lpstr>
      <vt:lpstr>IL-1  &amp;  Tumor Necrosis Factor (TNF) </vt:lpstr>
      <vt:lpstr>PowerPoint Presentation</vt:lpstr>
      <vt:lpstr>Complement system</vt:lpstr>
      <vt:lpstr>PowerPoint Presentation</vt:lpstr>
      <vt:lpstr>PowerPoint Presentation</vt:lpstr>
      <vt:lpstr>Complement Activation Pathways </vt:lpstr>
      <vt:lpstr>PowerPoint Presentation</vt:lpstr>
      <vt:lpstr>PowerPoint Presentation</vt:lpstr>
      <vt:lpstr>Functions of complement</vt:lpstr>
      <vt:lpstr>PowerPoint Presentation</vt:lpstr>
      <vt:lpstr>Clotting –fibrinolytic system</vt:lpstr>
      <vt:lpstr>PowerPoint Presentation</vt:lpstr>
      <vt:lpstr>Clotting cascade</vt:lpstr>
      <vt:lpstr>PowerPoint Presentation</vt:lpstr>
      <vt:lpstr>Kinin system</vt:lpstr>
      <vt:lpstr>Fibrinolytic system</vt:lpstr>
      <vt:lpstr>Arachidonic Acid Metabolites PG,LT3, Lipoxins</vt:lpstr>
      <vt:lpstr>PowerPoint Presentation</vt:lpstr>
      <vt:lpstr>PowerPoint Presentation</vt:lpstr>
      <vt:lpstr>PowerPoint Presentation</vt:lpstr>
      <vt:lpstr>PowerPoint Presentation</vt:lpstr>
      <vt:lpstr>Prostaglandins </vt:lpstr>
      <vt:lpstr>Cyclooxygenase pathway</vt:lpstr>
      <vt:lpstr>PowerPoint Presentation</vt:lpstr>
      <vt:lpstr>PowerPoint Presentation</vt:lpstr>
      <vt:lpstr>Systemic effects of acute inflammation</vt:lpstr>
      <vt:lpstr>PowerPoint Presentation</vt:lpstr>
      <vt:lpstr>PowerPoint Presentation</vt:lpstr>
      <vt:lpstr>Problems caused by acute inflammation</vt:lpstr>
      <vt:lpstr>PowerPoint Presentation</vt:lpstr>
      <vt:lpstr>Laboratory manifestations</vt:lpstr>
      <vt:lpstr>Diagnosis of acute inflammation</vt:lpstr>
      <vt:lpstr>Outcome of acute inflammtion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inflammation</dc:title>
  <dc:creator>hp</dc:creator>
  <cp:lastModifiedBy>BENEDICT</cp:lastModifiedBy>
  <cp:revision>360</cp:revision>
  <dcterms:created xsi:type="dcterms:W3CDTF">2012-09-07T04:18:30Z</dcterms:created>
  <dcterms:modified xsi:type="dcterms:W3CDTF">2013-07-01T19:31:19Z</dcterms:modified>
</cp:coreProperties>
</file>