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7" r:id="rId4"/>
    <p:sldId id="278" r:id="rId5"/>
    <p:sldId id="279" r:id="rId6"/>
    <p:sldId id="285" r:id="rId7"/>
    <p:sldId id="272" r:id="rId8"/>
    <p:sldId id="275" r:id="rId9"/>
    <p:sldId id="281" r:id="rId10"/>
    <p:sldId id="262" r:id="rId11"/>
    <p:sldId id="263" r:id="rId12"/>
    <p:sldId id="264" r:id="rId13"/>
    <p:sldId id="282" r:id="rId14"/>
    <p:sldId id="283" r:id="rId15"/>
    <p:sldId id="265" r:id="rId16"/>
    <p:sldId id="267" r:id="rId17"/>
    <p:sldId id="268" r:id="rId18"/>
    <p:sldId id="269" r:id="rId19"/>
    <p:sldId id="270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9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D7156-C2D2-46E9-BD0C-79C76257856F}" type="datetimeFigureOut">
              <a:rPr lang="en-US" smtClean="0"/>
              <a:pPr/>
              <a:t>6/13/2008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6DCA6-2986-45C6-AA97-9291C5A97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104BF-B406-464F-B625-12C395D4FF51}" type="datetimeFigureOut">
              <a:rPr lang="en-US" smtClean="0"/>
              <a:pPr/>
              <a:t>6/13/2008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1B704-62D4-42C7-B940-12CE79270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1B704-62D4-42C7-B940-12CE792709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1B704-62D4-42C7-B940-12CE792709A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1B704-62D4-42C7-B940-12CE792709A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1B704-62D4-42C7-B940-12CE792709A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1B704-62D4-42C7-B940-12CE792709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1B704-62D4-42C7-B940-12CE792709A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D6462A3-0FF7-4B7C-9700-2ACCCF7938AE}" type="datetimeFigureOut">
              <a:rPr lang="en-US" smtClean="0"/>
              <a:pPr/>
              <a:t>6/13/2008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DB028E-47BA-4A3A-AF2A-3284EDC07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462A3-0FF7-4B7C-9700-2ACCCF7938AE}" type="datetimeFigureOut">
              <a:rPr lang="en-US" smtClean="0"/>
              <a:pPr/>
              <a:t>6/13/2008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B028E-47BA-4A3A-AF2A-3284EDC07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D6462A3-0FF7-4B7C-9700-2ACCCF7938AE}" type="datetimeFigureOut">
              <a:rPr lang="en-US" smtClean="0"/>
              <a:pPr/>
              <a:t>6/13/2008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DB028E-47BA-4A3A-AF2A-3284EDC07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462A3-0FF7-4B7C-9700-2ACCCF7938AE}" type="datetimeFigureOut">
              <a:rPr lang="en-US" smtClean="0"/>
              <a:pPr/>
              <a:t>6/13/2008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B028E-47BA-4A3A-AF2A-3284EDC07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6462A3-0FF7-4B7C-9700-2ACCCF7938AE}" type="datetimeFigureOut">
              <a:rPr lang="en-US" smtClean="0"/>
              <a:pPr/>
              <a:t>6/13/2008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CDB028E-47BA-4A3A-AF2A-3284EDC07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462A3-0FF7-4B7C-9700-2ACCCF7938AE}" type="datetimeFigureOut">
              <a:rPr lang="en-US" smtClean="0"/>
              <a:pPr/>
              <a:t>6/13/2008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B028E-47BA-4A3A-AF2A-3284EDC07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462A3-0FF7-4B7C-9700-2ACCCF7938AE}" type="datetimeFigureOut">
              <a:rPr lang="en-US" smtClean="0"/>
              <a:pPr/>
              <a:t>6/13/2008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B028E-47BA-4A3A-AF2A-3284EDC07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462A3-0FF7-4B7C-9700-2ACCCF7938AE}" type="datetimeFigureOut">
              <a:rPr lang="en-US" smtClean="0"/>
              <a:pPr/>
              <a:t>6/13/2008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B028E-47BA-4A3A-AF2A-3284EDC07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6462A3-0FF7-4B7C-9700-2ACCCF7938AE}" type="datetimeFigureOut">
              <a:rPr lang="en-US" smtClean="0"/>
              <a:pPr/>
              <a:t>6/13/2008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B028E-47BA-4A3A-AF2A-3284EDC07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462A3-0FF7-4B7C-9700-2ACCCF7938AE}" type="datetimeFigureOut">
              <a:rPr lang="en-US" smtClean="0"/>
              <a:pPr/>
              <a:t>6/13/2008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B028E-47BA-4A3A-AF2A-3284EDC07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462A3-0FF7-4B7C-9700-2ACCCF7938AE}" type="datetimeFigureOut">
              <a:rPr lang="en-US" smtClean="0"/>
              <a:pPr/>
              <a:t>6/13/2008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B028E-47BA-4A3A-AF2A-3284EDC07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D6462A3-0FF7-4B7C-9700-2ACCCF7938AE}" type="datetimeFigureOut">
              <a:rPr lang="en-US" smtClean="0"/>
              <a:pPr/>
              <a:t>6/13/2008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CDB028E-47BA-4A3A-AF2A-3284EDC07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3622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Cell injury, adaptation and cell death </a:t>
            </a:r>
            <a:endParaRPr lang="en-US" b="1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itle 62467"/>
          <p:cNvSpPr>
            <a:spLocks noGrp="1"/>
          </p:cNvSpPr>
          <p:nvPr>
            <p:ph type="ctrTitle" idx="4294967295"/>
          </p:nvPr>
        </p:nvSpPr>
        <p:spPr>
          <a:xfrm>
            <a:off x="1066800" y="1371600"/>
            <a:ext cx="6019800" cy="3429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>
            <a:lvl1pPr>
              <a:defRPr sz="5400"/>
            </a:lvl1pPr>
          </a:lstStyle>
          <a:p>
            <a:pPr algn="ctr"/>
            <a:r>
              <a:rPr lang="en-US" cap="none" dirty="0" smtClean="0">
                <a:solidFill>
                  <a:schemeClr val="tx1"/>
                </a:solidFill>
              </a:rPr>
              <a:t>Hyperplasia and hypertrophy often  </a:t>
            </a:r>
            <a:br>
              <a:rPr lang="en-US" cap="none" dirty="0" smtClean="0">
                <a:solidFill>
                  <a:schemeClr val="tx1"/>
                </a:solidFill>
              </a:rPr>
            </a:br>
            <a:r>
              <a:rPr lang="en-US" cap="none" dirty="0" smtClean="0">
                <a:solidFill>
                  <a:schemeClr val="tx1"/>
                </a:solidFill>
              </a:rPr>
              <a:t>occur together </a:t>
            </a:r>
            <a:endParaRPr lang="en-US" cap="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Placeholder 8194"/>
          <p:cNvSpPr>
            <a:spLocks noGrp="1"/>
          </p:cNvSpPr>
          <p:nvPr>
            <p:ph type="body" idx="4294967295"/>
          </p:nvPr>
        </p:nvSpPr>
        <p:spPr>
          <a:xfrm>
            <a:off x="0" y="2690813"/>
            <a:ext cx="8229600" cy="2684462"/>
          </a:xfrm>
          <a:ln/>
        </p:spPr>
        <p:txBody>
          <a:bodyPr/>
          <a:lstStyle/>
          <a:p>
            <a:r>
              <a:rPr dirty="0"/>
              <a:t> Hyperplasia is induced by known stimuli</a:t>
            </a:r>
          </a:p>
          <a:p>
            <a:r>
              <a:rPr dirty="0"/>
              <a:t> It stops when the stimulus which provoked it,</a:t>
            </a:r>
          </a:p>
          <a:p>
            <a:pPr>
              <a:buNone/>
            </a:pPr>
            <a:r>
              <a:rPr dirty="0"/>
              <a:t>     is removed</a:t>
            </a:r>
          </a:p>
        </p:txBody>
      </p:sp>
      <p:sp>
        <p:nvSpPr>
          <p:cNvPr id="8194" name="Title 8193"/>
          <p:cNvSpPr>
            <a:spLocks noGrp="1"/>
          </p:cNvSpPr>
          <p:nvPr>
            <p:ph type="title" idx="4294967295"/>
          </p:nvPr>
        </p:nvSpPr>
        <p:spPr>
          <a:xfrm>
            <a:off x="0" y="762000"/>
            <a:ext cx="6781800" cy="1219200"/>
          </a:xfrm>
          <a:ln/>
        </p:spPr>
        <p:txBody>
          <a:bodyPr>
            <a:normAutofit/>
          </a:bodyPr>
          <a:lstStyle/>
          <a:p>
            <a:r>
              <a:rPr lang="en-US" altLang="en-US" dirty="0"/>
              <a:t>   How does hyperplasia  </a:t>
            </a:r>
            <a:r>
              <a:rPr dirty="0"/>
              <a:t/>
            </a:r>
            <a:br>
              <a:rPr dirty="0"/>
            </a:br>
            <a:r>
              <a:rPr lang="en-US" altLang="en-US" dirty="0"/>
              <a:t>   </a:t>
            </a:r>
            <a:r>
              <a:rPr lang="en-US" altLang="en-US" dirty="0" smtClean="0"/>
              <a:t>differ </a:t>
            </a:r>
            <a:r>
              <a:rPr lang="en-US" altLang="en-US" dirty="0"/>
              <a:t>from neoplasia ?</a:t>
            </a:r>
          </a:p>
        </p:txBody>
      </p:sp>
      <p:sp>
        <p:nvSpPr>
          <p:cNvPr id="8197" name="Straight Connector 8196"/>
          <p:cNvSpPr>
            <a:spLocks/>
          </p:cNvSpPr>
          <p:nvPr/>
        </p:nvSpPr>
        <p:spPr>
          <a:xfrm>
            <a:off x="0" y="2286000"/>
            <a:ext cx="8153400" cy="0"/>
          </a:xfrm>
          <a:prstGeom prst="line">
            <a:avLst/>
          </a:prstGeom>
          <a:noFill/>
          <a:ln>
            <a:solidFill>
              <a:srgbClr val="FF0000"/>
            </a:solidFill>
          </a:ln>
        </p:spPr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Placeholder 9218"/>
          <p:cNvSpPr>
            <a:spLocks noGrp="1"/>
          </p:cNvSpPr>
          <p:nvPr>
            <p:ph type="body" idx="4294967295"/>
          </p:nvPr>
        </p:nvSpPr>
        <p:spPr>
          <a:xfrm>
            <a:off x="533400" y="1981200"/>
            <a:ext cx="8253412" cy="3656013"/>
          </a:xfrm>
          <a:ln/>
        </p:spPr>
        <p:txBody>
          <a:bodyPr/>
          <a:lstStyle/>
          <a:p>
            <a:r>
              <a:rPr dirty="0"/>
              <a:t> Decrease in tissue size due to decrease in</a:t>
            </a:r>
          </a:p>
          <a:p>
            <a:pPr>
              <a:buNone/>
            </a:pPr>
            <a:r>
              <a:rPr dirty="0"/>
              <a:t>    </a:t>
            </a:r>
            <a:r>
              <a:rPr dirty="0" smtClean="0"/>
              <a:t> </a:t>
            </a:r>
            <a:r>
              <a:rPr dirty="0"/>
              <a:t>size of a sufficient number of cells,</a:t>
            </a:r>
          </a:p>
          <a:p>
            <a:pPr>
              <a:buNone/>
            </a:pPr>
            <a:r>
              <a:rPr dirty="0"/>
              <a:t>     secondary to protein degradation</a:t>
            </a:r>
          </a:p>
          <a:p>
            <a:r>
              <a:rPr dirty="0"/>
              <a:t> Cell metabolism and function are reduced </a:t>
            </a:r>
          </a:p>
          <a:p>
            <a:pPr>
              <a:buNone/>
            </a:pPr>
            <a:r>
              <a:rPr dirty="0"/>
              <a:t>     to a level at which survival is possible</a:t>
            </a:r>
          </a:p>
        </p:txBody>
      </p:sp>
      <p:sp>
        <p:nvSpPr>
          <p:cNvPr id="9218" name="Title 9217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7772400" cy="1143000"/>
          </a:xfrm>
          <a:ln/>
        </p:spPr>
        <p:txBody>
          <a:bodyPr/>
          <a:lstStyle/>
          <a:p>
            <a:pPr algn="ctr"/>
            <a:r>
              <a:rPr lang="en-US" dirty="0" smtClean="0"/>
              <a:t>     </a:t>
            </a:r>
            <a:r>
              <a:rPr dirty="0" smtClean="0"/>
              <a:t>ATROPHY</a:t>
            </a:r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/>
          <a:lstStyle/>
          <a:p>
            <a:r>
              <a:rPr lang="en-US" dirty="0" smtClean="0"/>
              <a:t>Two types of atrophy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1. Physiologic atrophy – During early development some embryonic structures undergo atrophy, Uterus after parturition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2. Pathologic atrophy – Local or generalized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u="sng" cap="none" dirty="0" smtClean="0">
                <a:solidFill>
                  <a:schemeClr val="tx1"/>
                </a:solidFill>
              </a:rPr>
              <a:t>Causes of atrophy</a:t>
            </a:r>
            <a:endParaRPr lang="en-US" b="0" cap="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charset="0"/>
              <a:buNone/>
            </a:pPr>
            <a:r>
              <a:rPr lang="en-US" altLang="en-US" dirty="0" smtClean="0"/>
              <a:t>1. Decreased work load –</a:t>
            </a:r>
            <a:r>
              <a:rPr lang="en-US" altLang="en-US" dirty="0" err="1" smtClean="0"/>
              <a:t>immobilisation</a:t>
            </a:r>
            <a:r>
              <a:rPr lang="en-US" altLang="en-US" dirty="0" smtClean="0"/>
              <a:t> of a </a:t>
            </a:r>
          </a:p>
          <a:p>
            <a:pPr>
              <a:buFont typeface="Times New Roman" charset="0"/>
              <a:buNone/>
            </a:pPr>
            <a:r>
              <a:rPr lang="en-US" altLang="en-US" dirty="0" smtClean="0"/>
              <a:t>    limb after fracture</a:t>
            </a:r>
          </a:p>
          <a:p>
            <a:pPr>
              <a:buFont typeface="Times New Roman" charset="0"/>
              <a:buNone/>
            </a:pPr>
            <a:r>
              <a:rPr lang="en-US" altLang="en-US" dirty="0" smtClean="0"/>
              <a:t>2. Loss of </a:t>
            </a:r>
            <a:r>
              <a:rPr lang="en-US" altLang="en-US" dirty="0" err="1" smtClean="0"/>
              <a:t>innervation</a:t>
            </a:r>
            <a:endParaRPr lang="en-US" altLang="en-US" dirty="0" smtClean="0"/>
          </a:p>
          <a:p>
            <a:pPr>
              <a:buFont typeface="Times New Roman" charset="0"/>
              <a:buNone/>
            </a:pPr>
            <a:r>
              <a:rPr lang="en-US" altLang="en-US" dirty="0" smtClean="0"/>
              <a:t>3. Decreased blood supply</a:t>
            </a:r>
          </a:p>
          <a:p>
            <a:pPr>
              <a:buFont typeface="Times New Roman" charset="0"/>
              <a:buNone/>
            </a:pPr>
            <a:r>
              <a:rPr lang="en-US" altLang="en-US" dirty="0" smtClean="0"/>
              <a:t>4. Loss of endocrine stimulation – in menopause</a:t>
            </a:r>
          </a:p>
          <a:p>
            <a:pPr>
              <a:buFont typeface="Times New Roman" charset="0"/>
              <a:buNone/>
            </a:pPr>
            <a:r>
              <a:rPr lang="en-US" altLang="en-US" dirty="0" smtClean="0"/>
              <a:t>5. Lack of nutrients</a:t>
            </a:r>
          </a:p>
          <a:p>
            <a:pPr>
              <a:buFont typeface="Times New Roman" charset="0"/>
              <a:buNone/>
            </a:pPr>
            <a:r>
              <a:rPr lang="en-US" altLang="en-US" dirty="0" smtClean="0"/>
              <a:t>6. Ageing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ext Placeholder 94210"/>
          <p:cNvSpPr>
            <a:spLocks noGrp="1"/>
          </p:cNvSpPr>
          <p:nvPr>
            <p:ph type="body" idx="4294967295"/>
          </p:nvPr>
        </p:nvSpPr>
        <p:spPr>
          <a:xfrm>
            <a:off x="0" y="1981200"/>
            <a:ext cx="8686800" cy="4530725"/>
          </a:xfrm>
          <a:ln/>
        </p:spPr>
        <p:txBody>
          <a:bodyPr/>
          <a:lstStyle/>
          <a:p>
            <a:r>
              <a:rPr lang="en-US" altLang="en-US" dirty="0"/>
              <a:t>Proteolytic pathways of protein degradation are activated</a:t>
            </a:r>
          </a:p>
          <a:p>
            <a:r>
              <a:rPr lang="en-US" altLang="en-US" dirty="0"/>
              <a:t>Lysosomes containing proteases are activated</a:t>
            </a:r>
          </a:p>
          <a:p>
            <a:pPr>
              <a:buNone/>
            </a:pPr>
            <a:endParaRPr dirty="0"/>
          </a:p>
        </p:txBody>
      </p:sp>
      <p:sp>
        <p:nvSpPr>
          <p:cNvPr id="94210" name="Title 94209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1143000"/>
          </a:xfrm>
          <a:ln/>
        </p:spPr>
        <p:txBody>
          <a:bodyPr>
            <a:normAutofit/>
          </a:bodyPr>
          <a:lstStyle/>
          <a:p>
            <a:pPr algn="ctr"/>
            <a:r>
              <a:rPr lang="en-US" sz="4000" b="0" u="sng" cap="none" dirty="0" smtClean="0">
                <a:solidFill>
                  <a:schemeClr val="tx1"/>
                </a:solidFill>
              </a:rPr>
              <a:t>Mechanisms </a:t>
            </a:r>
            <a:r>
              <a:rPr lang="en-US" sz="4000" b="0" u="sng" cap="none" dirty="0" smtClean="0">
                <a:solidFill>
                  <a:schemeClr val="tx1"/>
                </a:solidFill>
              </a:rPr>
              <a:t> </a:t>
            </a:r>
            <a:r>
              <a:rPr lang="en-US" sz="4000" b="0" u="sng" cap="none" dirty="0" smtClean="0">
                <a:solidFill>
                  <a:schemeClr val="tx1"/>
                </a:solidFill>
              </a:rPr>
              <a:t>of atrophy</a:t>
            </a:r>
            <a:endParaRPr lang="en-US" sz="4000" b="0" u="sng" cap="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Placeholder 11266"/>
          <p:cNvSpPr>
            <a:spLocks noGrp="1"/>
          </p:cNvSpPr>
          <p:nvPr>
            <p:ph type="body" idx="4294967295"/>
          </p:nvPr>
        </p:nvSpPr>
        <p:spPr>
          <a:xfrm>
            <a:off x="152400" y="1905000"/>
            <a:ext cx="8153400" cy="3968750"/>
          </a:xfrm>
          <a:ln/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FFFFFF"/>
                </a:solidFill>
              </a:rPr>
              <a:t>   </a:t>
            </a:r>
            <a:r>
              <a:rPr lang="en-US" altLang="en-US" dirty="0"/>
              <a:t>Replacement of one type of mature (specialised) tissue by another type of mature (specialised) tissue, not normally  found at that site.</a:t>
            </a:r>
          </a:p>
          <a:p>
            <a:pPr>
              <a:buNone/>
            </a:pPr>
            <a:endParaRPr dirty="0"/>
          </a:p>
          <a:p>
            <a:r>
              <a:rPr lang="en-US" altLang="en-US" dirty="0"/>
              <a:t>   Can occur in epithelium and connective tissue.</a:t>
            </a:r>
          </a:p>
          <a:p>
            <a:pPr>
              <a:buNone/>
            </a:pPr>
            <a:r>
              <a:rPr lang="en-US" altLang="en-US" dirty="0"/>
              <a:t>    </a:t>
            </a:r>
          </a:p>
        </p:txBody>
      </p:sp>
      <p:sp>
        <p:nvSpPr>
          <p:cNvPr id="11266" name="Title 11265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7772400" cy="952500"/>
          </a:xfrm>
          <a:ln/>
        </p:spPr>
        <p:txBody>
          <a:bodyPr/>
          <a:lstStyle/>
          <a:p>
            <a:pPr algn="ctr"/>
            <a:r>
              <a:rPr dirty="0"/>
              <a:t>METAPLASIA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Placeholder 12290"/>
          <p:cNvSpPr>
            <a:spLocks noGrp="1"/>
          </p:cNvSpPr>
          <p:nvPr>
            <p:ph type="body" idx="4294967295"/>
          </p:nvPr>
        </p:nvSpPr>
        <p:spPr>
          <a:xfrm>
            <a:off x="0" y="838200"/>
            <a:ext cx="8229600" cy="3943350"/>
          </a:xfrm>
          <a:ln/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 Occurs as an adaptive response to a </a:t>
            </a:r>
            <a:r>
              <a:rPr lang="en-US" altLang="en-US" dirty="0" smtClean="0"/>
              <a:t>stimulus</a:t>
            </a:r>
          </a:p>
          <a:p>
            <a:pPr>
              <a:lnSpc>
                <a:spcPct val="90000"/>
              </a:lnSpc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 Although new mature cell type is better able to withstand the adverse conditions (adaptive advantage) , protective mechanisms, like mucus secretion and ciliary clearance can be lost  eg resp tract of </a:t>
            </a:r>
            <a:r>
              <a:rPr lang="en-US" altLang="en-US" dirty="0" smtClean="0"/>
              <a:t>smokers</a:t>
            </a:r>
          </a:p>
          <a:p>
            <a:pPr>
              <a:lnSpc>
                <a:spcPct val="90000"/>
              </a:lnSpc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 Structurally </a:t>
            </a:r>
            <a:r>
              <a:rPr lang="en-US" altLang="en-US" dirty="0" smtClean="0"/>
              <a:t>normal</a:t>
            </a:r>
          </a:p>
          <a:p>
            <a:pPr>
              <a:lnSpc>
                <a:spcPct val="90000"/>
              </a:lnSpc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 is potentially reversible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autoRev="1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autoRev="1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autoRev="1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autoRev="1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autoRev="1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Placeholder 13314"/>
          <p:cNvSpPr>
            <a:spLocks noGrp="1"/>
          </p:cNvSpPr>
          <p:nvPr>
            <p:ph type="body" idx="4294967295"/>
          </p:nvPr>
        </p:nvSpPr>
        <p:spPr>
          <a:xfrm>
            <a:off x="0" y="1905000"/>
            <a:ext cx="8229600" cy="3984625"/>
          </a:xfrm>
          <a:ln/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Times New Roman" charset="0"/>
              <a:buAutoNum type="arabicPeriod"/>
            </a:pPr>
            <a:r>
              <a:rPr lang="en-US" altLang="en-US" dirty="0" err="1" smtClean="0"/>
              <a:t>Squamous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metaplasia</a:t>
            </a:r>
            <a:r>
              <a:rPr lang="en-US" altLang="en-US" dirty="0" smtClean="0"/>
              <a:t> –  Excretory ducts of        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US" altLang="en-US" dirty="0" smtClean="0"/>
              <a:t>     salivary glands, pancreas, bile ducts, cervix</a:t>
            </a:r>
          </a:p>
          <a:p>
            <a:pPr>
              <a:lnSpc>
                <a:spcPct val="90000"/>
              </a:lnSpc>
              <a:buFont typeface="Times New Roman" charset="0"/>
              <a:buNone/>
            </a:pPr>
            <a:r>
              <a:rPr lang="en-US" altLang="en-US" dirty="0" smtClean="0"/>
              <a:t>    -Ciliated epithelium of </a:t>
            </a:r>
            <a:r>
              <a:rPr lang="en-US" altLang="en-US" dirty="0" err="1" smtClean="0"/>
              <a:t>resp</a:t>
            </a:r>
            <a:r>
              <a:rPr lang="en-US" altLang="en-US" dirty="0" smtClean="0"/>
              <a:t> tract of smokers </a:t>
            </a:r>
          </a:p>
          <a:p>
            <a:pPr>
              <a:lnSpc>
                <a:spcPct val="90000"/>
              </a:lnSpc>
              <a:buFont typeface="Times New Roman" charset="0"/>
              <a:buNone/>
            </a:pPr>
            <a:r>
              <a:rPr lang="en-US" altLang="en-US" dirty="0" smtClean="0"/>
              <a:t>    -Respiratory tract in Vitamin A deficiency</a:t>
            </a:r>
          </a:p>
          <a:p>
            <a:pPr>
              <a:lnSpc>
                <a:spcPct val="90000"/>
              </a:lnSpc>
              <a:buFont typeface="Times New Roman" charset="0"/>
              <a:buNone/>
            </a:pPr>
            <a:endParaRPr dirty="0" smtClean="0"/>
          </a:p>
          <a:p>
            <a:pPr>
              <a:lnSpc>
                <a:spcPct val="90000"/>
              </a:lnSpc>
              <a:buFont typeface="Times New Roman" charset="0"/>
              <a:buNone/>
            </a:pPr>
            <a:r>
              <a:rPr lang="en-US" altLang="en-US" sz="1600" dirty="0" smtClean="0">
                <a:solidFill>
                  <a:schemeClr val="accent5">
                    <a:lumMod val="50000"/>
                  </a:schemeClr>
                </a:solidFill>
              </a:rPr>
              <a:t>2.     </a:t>
            </a:r>
            <a:r>
              <a:rPr lang="en-US" altLang="en-US" dirty="0" smtClean="0"/>
              <a:t>Glandular </a:t>
            </a:r>
            <a:r>
              <a:rPr lang="en-US" altLang="en-US" dirty="0"/>
              <a:t>metaplasia – </a:t>
            </a:r>
          </a:p>
          <a:p>
            <a:pPr>
              <a:lnSpc>
                <a:spcPct val="90000"/>
              </a:lnSpc>
              <a:buFont typeface="Times New Roman" charset="0"/>
              <a:buNone/>
            </a:pPr>
            <a:r>
              <a:rPr lang="en-US" altLang="en-US" dirty="0" smtClean="0"/>
              <a:t>     Intestinal </a:t>
            </a:r>
            <a:r>
              <a:rPr lang="en-US" altLang="en-US" dirty="0"/>
              <a:t>or gastric  metaplasia of oesophagus in </a:t>
            </a:r>
          </a:p>
          <a:p>
            <a:pPr>
              <a:lnSpc>
                <a:spcPct val="90000"/>
              </a:lnSpc>
              <a:buFont typeface="Times New Roman" charset="0"/>
              <a:buNone/>
            </a:pPr>
            <a:r>
              <a:rPr lang="en-US" altLang="en-US" dirty="0" smtClean="0"/>
              <a:t>     chronic </a:t>
            </a:r>
            <a:r>
              <a:rPr lang="en-US" altLang="en-US" dirty="0"/>
              <a:t>gastric reflux </a:t>
            </a:r>
          </a:p>
        </p:txBody>
      </p:sp>
      <p:sp>
        <p:nvSpPr>
          <p:cNvPr id="13314" name="Title 13313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ln/>
        </p:spPr>
        <p:txBody>
          <a:bodyPr/>
          <a:lstStyle/>
          <a:p>
            <a:pPr algn="ctr"/>
            <a:r>
              <a:rPr lang="en-US" altLang="en-US" b="1" u="sng" dirty="0"/>
              <a:t>Epithelial metaplasia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3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autoRev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autoRev="1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autoRev="1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autoRev="1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autoRev="1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autoRev="1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autoRev="1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autoRev="1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autoRev="1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autoRev="1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autoRev="1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autoRev="1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autoRev="1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3" dur="500" autoRev="1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autoRev="1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autoRev="1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nimBg="1"/>
      <p:bldP spid="133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Placeholder 14338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  <a:ln/>
        </p:spPr>
        <p:txBody>
          <a:bodyPr/>
          <a:lstStyle/>
          <a:p>
            <a:pPr>
              <a:buNone/>
            </a:pPr>
            <a:r>
              <a:rPr lang="en-US" altLang="en-US" dirty="0"/>
              <a:t>           </a:t>
            </a:r>
            <a:endParaRPr lang="en-US" altLang="en-US" dirty="0" smtClean="0"/>
          </a:p>
          <a:p>
            <a:pPr>
              <a:buNone/>
            </a:pPr>
            <a:endParaRPr lang="en-US" altLang="en-US" dirty="0" smtClean="0"/>
          </a:p>
          <a:p>
            <a:r>
              <a:rPr lang="en-US" altLang="en-US" dirty="0" smtClean="0"/>
              <a:t>Osseous </a:t>
            </a:r>
            <a:r>
              <a:rPr lang="en-US" altLang="en-US" dirty="0"/>
              <a:t>metaplasia of fibrous scars</a:t>
            </a:r>
          </a:p>
          <a:p>
            <a:pPr>
              <a:buNone/>
            </a:pPr>
            <a:endParaRPr lang="en-US" altLang="en-US" dirty="0" smtClean="0"/>
          </a:p>
          <a:p>
            <a:r>
              <a:rPr lang="en-US" altLang="en-US" dirty="0" smtClean="0"/>
              <a:t>Usually </a:t>
            </a:r>
            <a:r>
              <a:rPr lang="en-US" altLang="en-US" dirty="0"/>
              <a:t>no adverse effects but rarely </a:t>
            </a:r>
          </a:p>
          <a:p>
            <a:pPr>
              <a:buNone/>
            </a:pPr>
            <a:r>
              <a:rPr lang="en-US" altLang="en-US" dirty="0" smtClean="0"/>
              <a:t>   some </a:t>
            </a:r>
            <a:r>
              <a:rPr lang="en-US" altLang="en-US" dirty="0"/>
              <a:t>functional defects</a:t>
            </a:r>
          </a:p>
        </p:txBody>
      </p:sp>
      <p:sp>
        <p:nvSpPr>
          <p:cNvPr id="14338" name="Title 14337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ln/>
        </p:spPr>
        <p:txBody>
          <a:bodyPr/>
          <a:lstStyle/>
          <a:p>
            <a:pPr algn="ctr"/>
            <a:r>
              <a:rPr lang="en-US" altLang="en-US" b="0" u="sng" cap="none" dirty="0" err="1" smtClean="0">
                <a:solidFill>
                  <a:schemeClr val="tx1"/>
                </a:solidFill>
              </a:rPr>
              <a:t>Mesenchymal</a:t>
            </a:r>
            <a:r>
              <a:rPr lang="en-US" altLang="en-US" b="0" u="sng" cap="none" dirty="0" smtClean="0">
                <a:solidFill>
                  <a:schemeClr val="tx1"/>
                </a:solidFill>
              </a:rPr>
              <a:t> </a:t>
            </a:r>
            <a:r>
              <a:rPr lang="en-US" altLang="en-US" b="0" u="sng" cap="none" dirty="0" err="1" smtClean="0">
                <a:solidFill>
                  <a:schemeClr val="tx1"/>
                </a:solidFill>
              </a:rPr>
              <a:t>metaplasia</a:t>
            </a:r>
            <a:endParaRPr lang="en-US" altLang="en-US" b="0" u="sng" cap="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229600" cy="5334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Normal cell</a:t>
            </a:r>
          </a:p>
          <a:p>
            <a:pPr algn="ctr">
              <a:buNone/>
            </a:pPr>
            <a:r>
              <a:rPr lang="en-US" sz="3600" dirty="0" smtClean="0"/>
              <a:t>(Homeostasis)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1600" dirty="0" smtClean="0"/>
              <a:t>                 </a:t>
            </a:r>
            <a:r>
              <a:rPr lang="en-US" sz="2000" dirty="0" smtClean="0"/>
              <a:t>Stress					injurious stimulus</a:t>
            </a:r>
          </a:p>
          <a:p>
            <a:pPr>
              <a:buNone/>
            </a:pPr>
            <a:r>
              <a:rPr lang="en-US" sz="2000" dirty="0" smtClean="0"/>
              <a:t>Increased demand</a:t>
            </a: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sz="3600" dirty="0" smtClean="0"/>
              <a:t>							Cell injury</a:t>
            </a:r>
          </a:p>
          <a:p>
            <a:pPr>
              <a:buNone/>
            </a:pPr>
            <a:r>
              <a:rPr lang="en-US" sz="3600" dirty="0" smtClean="0"/>
              <a:t>Adaptation 				cell death</a:t>
            </a:r>
          </a:p>
          <a:p>
            <a:pPr>
              <a:buNone/>
            </a:pPr>
            <a:r>
              <a:rPr lang="en-US" sz="3600" dirty="0" smtClean="0"/>
              <a:t>				</a:t>
            </a:r>
            <a:r>
              <a:rPr lang="en-US" sz="1800" dirty="0" smtClean="0"/>
              <a:t> </a:t>
            </a:r>
            <a:r>
              <a:rPr lang="en-US" sz="2000" dirty="0" smtClean="0"/>
              <a:t>Inability to adapt</a:t>
            </a:r>
            <a:r>
              <a:rPr lang="en-US" sz="1800" dirty="0" smtClean="0"/>
              <a:t> 			</a:t>
            </a:r>
          </a:p>
          <a:p>
            <a:pPr algn="ctr">
              <a:buNone/>
            </a:pPr>
            <a:r>
              <a:rPr lang="en-US" sz="2000" dirty="0" smtClean="0"/>
              <a:t>                                                      </a:t>
            </a: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600200" y="2438400"/>
            <a:ext cx="1752600" cy="1828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95800" y="2438400"/>
            <a:ext cx="1600200" cy="1600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14600" y="4953000"/>
            <a:ext cx="2895600" cy="0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rved Left Arrow 7"/>
          <p:cNvSpPr/>
          <p:nvPr/>
        </p:nvSpPr>
        <p:spPr>
          <a:xfrm>
            <a:off x="7772400" y="4267200"/>
            <a:ext cx="304800" cy="762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en-US" sz="3800" u="sng" dirty="0" smtClean="0"/>
              <a:t>Mechanisms of </a:t>
            </a:r>
            <a:r>
              <a:rPr lang="en-US" sz="3800" u="sng" dirty="0" err="1" smtClean="0"/>
              <a:t>metaplasia</a:t>
            </a:r>
            <a:endParaRPr lang="en-US" sz="3800" u="sn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 change in phenotype of a differentiated cell type.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Result of reprogramming of stem cells which exist in normal tissue, or of undifferentiated </a:t>
            </a:r>
            <a:r>
              <a:rPr lang="en-US" dirty="0" err="1" smtClean="0"/>
              <a:t>mesenchymal</a:t>
            </a:r>
            <a:r>
              <a:rPr lang="en-US" dirty="0" smtClean="0"/>
              <a:t> cells in connective tissue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HYPERPLASIA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in tissue  or organ size due to increase in the number of component cells</a:t>
            </a:r>
          </a:p>
          <a:p>
            <a:r>
              <a:rPr lang="en-US" dirty="0" smtClean="0"/>
              <a:t>It takes place if the cellular population is capable of synthesizing DNA, thus permitting mitotic division</a:t>
            </a:r>
          </a:p>
          <a:p>
            <a:r>
              <a:rPr lang="en-US" dirty="0" smtClean="0"/>
              <a:t>Occurs in tissues with labile and stable    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7162800" cy="5769936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Two types of hyperplasia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 Physiological hyperplasia</a:t>
            </a:r>
          </a:p>
          <a:p>
            <a:pPr>
              <a:buNone/>
            </a:pPr>
            <a:r>
              <a:rPr lang="en-US" dirty="0" smtClean="0"/>
              <a:t>Hormonal – </a:t>
            </a:r>
            <a:r>
              <a:rPr lang="en-US" dirty="0" err="1" smtClean="0"/>
              <a:t>eg</a:t>
            </a:r>
            <a:r>
              <a:rPr lang="en-US" dirty="0" smtClean="0"/>
              <a:t>: proliferation of glandular epithelium of breast at puberty and pregnancy</a:t>
            </a:r>
          </a:p>
          <a:p>
            <a:pPr>
              <a:buNone/>
            </a:pPr>
            <a:r>
              <a:rPr lang="en-US" dirty="0" smtClean="0"/>
              <a:t>Compensatory hyperplasia – </a:t>
            </a:r>
            <a:r>
              <a:rPr lang="en-US" dirty="0" err="1" smtClean="0"/>
              <a:t>eg</a:t>
            </a:r>
            <a:r>
              <a:rPr lang="en-US" dirty="0" smtClean="0"/>
              <a:t>: following resection of part of liver, hyperplasia of connective tissue cells in wound healing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 Pathological hyperplasia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Hormonal – endometrial hyperplasia, adrenal hyperplasia, thyroid hyperplasia, bone marrow hyperplasia, lymph node hyperplasia, benign prostatic hyperplasia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Growth factors – skin wart – </a:t>
            </a:r>
            <a:r>
              <a:rPr lang="en-US" dirty="0" err="1" smtClean="0"/>
              <a:t>papilloma</a:t>
            </a:r>
            <a:r>
              <a:rPr lang="en-US" dirty="0" smtClean="0"/>
              <a:t> virus and transcription factors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4846320"/>
          </a:xfrm>
        </p:spPr>
        <p:txBody>
          <a:bodyPr/>
          <a:lstStyle/>
          <a:p>
            <a:pPr algn="ctr">
              <a:buNone/>
            </a:pPr>
            <a:r>
              <a:rPr lang="en-US" sz="3800" u="sng" dirty="0" smtClean="0"/>
              <a:t>Mechanisms of physiological hyperplasia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Increased local production of growth factors</a:t>
            </a:r>
          </a:p>
          <a:p>
            <a:pPr>
              <a:buNone/>
            </a:pPr>
            <a:r>
              <a:rPr lang="en-US" dirty="0" smtClean="0"/>
              <a:t>Increased levels of growth factor receptors on the responding cells</a:t>
            </a:r>
          </a:p>
          <a:p>
            <a:pPr>
              <a:buNone/>
            </a:pPr>
            <a:r>
              <a:rPr lang="en-US" dirty="0" smtClean="0"/>
              <a:t>Activation of intracellular signaling pathways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Hypertrophy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Increase in tissue or organ size due to increase in the size of the cell</a:t>
            </a:r>
          </a:p>
          <a:p>
            <a:r>
              <a:rPr lang="en-US" dirty="0" smtClean="0"/>
              <a:t>Cell size increased due to increased synthesis of structural </a:t>
            </a:r>
            <a:r>
              <a:rPr lang="en-US" dirty="0" smtClean="0"/>
              <a:t>proteins </a:t>
            </a:r>
            <a:r>
              <a:rPr lang="en-US" dirty="0" smtClean="0"/>
              <a:t>and </a:t>
            </a:r>
            <a:r>
              <a:rPr lang="en-US" dirty="0" err="1" smtClean="0"/>
              <a:t>organels</a:t>
            </a:r>
            <a:endParaRPr lang="en-US" dirty="0" smtClean="0"/>
          </a:p>
          <a:p>
            <a:r>
              <a:rPr lang="en-US" dirty="0" smtClean="0"/>
              <a:t>Usually occurs in tissues with permanent cells.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7162800" cy="58461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Hypertrophy may be physiological or pathological and caused either by </a:t>
            </a:r>
          </a:p>
          <a:p>
            <a:pPr marL="514350" indent="-514350">
              <a:buAutoNum type="arabicPeriod"/>
            </a:pPr>
            <a:r>
              <a:rPr lang="en-US" dirty="0" smtClean="0"/>
              <a:t>Increased functional demand or</a:t>
            </a:r>
          </a:p>
          <a:p>
            <a:pPr marL="514350" indent="-514350">
              <a:buAutoNum type="arabicPeriod"/>
            </a:pPr>
            <a:r>
              <a:rPr lang="en-US" dirty="0" smtClean="0"/>
              <a:t>Specific hormonal stimulation</a:t>
            </a:r>
          </a:p>
          <a:p>
            <a:pPr marL="514350" indent="-514350">
              <a:buNone/>
            </a:pPr>
            <a:r>
              <a:rPr lang="en-US" dirty="0" err="1" smtClean="0"/>
              <a:t>Eg</a:t>
            </a:r>
            <a:r>
              <a:rPr lang="en-US" dirty="0" smtClean="0"/>
              <a:t>. </a:t>
            </a:r>
          </a:p>
          <a:p>
            <a:pPr marL="514350" indent="-514350">
              <a:buNone/>
            </a:pPr>
            <a:r>
              <a:rPr lang="en-US" dirty="0" smtClean="0"/>
              <a:t>1. Uterus in pregnancy – </a:t>
            </a:r>
            <a:r>
              <a:rPr lang="en-US" dirty="0" err="1" smtClean="0"/>
              <a:t>oestrogenic</a:t>
            </a:r>
            <a:r>
              <a:rPr lang="en-US" dirty="0" smtClean="0"/>
              <a:t> stimulation causing hyperplasia of </a:t>
            </a:r>
            <a:r>
              <a:rPr lang="en-US" dirty="0" err="1" smtClean="0"/>
              <a:t>endometrium</a:t>
            </a:r>
            <a:r>
              <a:rPr lang="en-US" dirty="0" smtClean="0"/>
              <a:t>, smooth muscle hypertrophy</a:t>
            </a:r>
          </a:p>
          <a:p>
            <a:pPr marL="514350" indent="-514350">
              <a:buNone/>
            </a:pPr>
            <a:r>
              <a:rPr lang="en-US" dirty="0" smtClean="0"/>
              <a:t>2. Body builders – hypertrophy of skeletal muscle</a:t>
            </a:r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Cardiomegaly</a:t>
            </a:r>
            <a:r>
              <a:rPr lang="en-US" dirty="0" smtClean="0"/>
              <a:t> – hypertension/aortic valve disease</a:t>
            </a:r>
          </a:p>
          <a:p>
            <a:pPr marL="514350" indent="-514350">
              <a:buNone/>
            </a:pPr>
            <a:r>
              <a:rPr lang="en-US" dirty="0" smtClean="0"/>
              <a:t>4. Post myocardial infarct enlargement of residual viable cardiac </a:t>
            </a:r>
            <a:r>
              <a:rPr lang="en-US" dirty="0" err="1" smtClean="0"/>
              <a:t>myocytes</a:t>
            </a:r>
            <a:r>
              <a:rPr lang="en-US" dirty="0" smtClean="0"/>
              <a:t> hypertrophy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/>
          <a:lstStyle/>
          <a:p>
            <a:pPr>
              <a:buNone/>
            </a:pPr>
            <a:r>
              <a:rPr lang="en-US" sz="3800" u="sng" dirty="0" smtClean="0"/>
              <a:t>Mechanisms of hypertrophy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Signal transduction pathways --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induction of genes --</a:t>
            </a:r>
            <a:r>
              <a:rPr lang="en-US" dirty="0" smtClean="0">
                <a:sym typeface="Wingdings" pitchFamily="2" charset="2"/>
              </a:rPr>
              <a:t> synthesis of numerous cellular </a:t>
            </a:r>
            <a:r>
              <a:rPr lang="en-US" dirty="0" err="1" smtClean="0">
                <a:sym typeface="Wingdings" pitchFamily="2" charset="2"/>
              </a:rPr>
              <a:t>protiens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Trigger factors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Mechanical triggers </a:t>
            </a:r>
            <a:r>
              <a:rPr lang="en-US" dirty="0" err="1" smtClean="0">
                <a:sym typeface="Wingdings" pitchFamily="2" charset="2"/>
              </a:rPr>
              <a:t>eg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Strech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Trophic</a:t>
            </a:r>
            <a:r>
              <a:rPr lang="en-US" dirty="0" smtClean="0">
                <a:sym typeface="Wingdings" pitchFamily="2" charset="2"/>
              </a:rPr>
              <a:t> triggers </a:t>
            </a:r>
            <a:r>
              <a:rPr lang="en-US" dirty="0" err="1" smtClean="0">
                <a:sym typeface="Wingdings" pitchFamily="2" charset="2"/>
              </a:rPr>
              <a:t>eg</a:t>
            </a:r>
            <a:r>
              <a:rPr lang="en-US" dirty="0" smtClean="0">
                <a:sym typeface="Wingdings" pitchFamily="2" charset="2"/>
              </a:rPr>
              <a:t>. Polypeptide growth factor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342</TotalTime>
  <Words>609</Words>
  <Application>Microsoft Office PowerPoint</Application>
  <PresentationFormat>On-screen Show (4:3)</PresentationFormat>
  <Paragraphs>117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Opulent</vt:lpstr>
      <vt:lpstr>Cell injury, adaptation and cell death </vt:lpstr>
      <vt:lpstr>Slide 2</vt:lpstr>
      <vt:lpstr>HYPERPLASIA</vt:lpstr>
      <vt:lpstr>Slide 4</vt:lpstr>
      <vt:lpstr>Slide 5</vt:lpstr>
      <vt:lpstr>Slide 6</vt:lpstr>
      <vt:lpstr>Hypertrophy</vt:lpstr>
      <vt:lpstr>Slide 8</vt:lpstr>
      <vt:lpstr>Slide 9</vt:lpstr>
      <vt:lpstr>Hyperplasia and hypertrophy often   occur together </vt:lpstr>
      <vt:lpstr>   How does hyperplasia      differ from neoplasia ?</vt:lpstr>
      <vt:lpstr>     ATROPHY</vt:lpstr>
      <vt:lpstr>Slide 13</vt:lpstr>
      <vt:lpstr>Causes of atrophy</vt:lpstr>
      <vt:lpstr>Mechanisms  of atrophy</vt:lpstr>
      <vt:lpstr>METAPLASIA</vt:lpstr>
      <vt:lpstr>Slide 17</vt:lpstr>
      <vt:lpstr>Epithelial metaplasia</vt:lpstr>
      <vt:lpstr>Mesenchymal metaplasia</vt:lpstr>
      <vt:lpstr>Slide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injury, adaptation and cell death</dc:title>
  <dc:creator>indy</dc:creator>
  <cp:lastModifiedBy>indy</cp:lastModifiedBy>
  <cp:revision>40</cp:revision>
  <dcterms:created xsi:type="dcterms:W3CDTF">2008-06-12T06:40:33Z</dcterms:created>
  <dcterms:modified xsi:type="dcterms:W3CDTF">2008-06-13T10:44:38Z</dcterms:modified>
</cp:coreProperties>
</file>