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EB5D2-61DE-47DC-865B-A138D42BBCEA}" type="doc">
      <dgm:prSet loTypeId="urn:microsoft.com/office/officeart/2005/8/layout/venn1" loCatId="relationship" qsTypeId="urn:microsoft.com/office/officeart/2005/8/quickstyle/simple1" qsCatId="simple" csTypeId="urn:microsoft.com/office/officeart/2005/8/colors/accent1_2" csCatId="accent1" phldr="1"/>
      <dgm:spPr/>
    </dgm:pt>
    <dgm:pt modelId="{4EF734CD-0110-45D5-936F-FB58557561F9}">
      <dgm:prSet/>
      <dgm:spPr>
        <a:solidFill>
          <a:schemeClr val="accent2">
            <a:alpha val="5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Arial" pitchFamily="34" charset="0"/>
            </a:rPr>
            <a:t>LAW</a:t>
          </a:r>
        </a:p>
      </dgm:t>
    </dgm:pt>
    <dgm:pt modelId="{B3C3D379-FEAF-439F-872C-C9A5EF5C9319}" type="parTrans" cxnId="{3EC01470-18D0-4FDD-85E2-27BD72B3B17A}">
      <dgm:prSet/>
      <dgm:spPr/>
    </dgm:pt>
    <dgm:pt modelId="{FC409384-F7B7-4545-AE73-A79375FBBB32}" type="sibTrans" cxnId="{3EC01470-18D0-4FDD-85E2-27BD72B3B17A}">
      <dgm:prSet/>
      <dgm:spPr/>
    </dgm:pt>
    <dgm:pt modelId="{F2392B85-2108-4ABF-A6F1-529FAA5E57DA}">
      <dgm:prSet/>
      <dgm:spPr>
        <a:solidFill>
          <a:schemeClr val="accent2">
            <a:alpha val="5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Arial" pitchFamily="34" charset="0"/>
            </a:rPr>
            <a:t>ETHICS</a:t>
          </a:r>
        </a:p>
      </dgm:t>
    </dgm:pt>
    <dgm:pt modelId="{851FFA25-38AC-46DF-ACFA-DD35435D6DC2}" type="sibTrans" cxnId="{A69543E2-4FBD-4854-BB18-83D702A4768C}">
      <dgm:prSet/>
      <dgm:spPr/>
    </dgm:pt>
    <dgm:pt modelId="{61184B84-B773-438E-9D32-9783DB4E127D}" type="parTrans" cxnId="{A69543E2-4FBD-4854-BB18-83D702A4768C}">
      <dgm:prSet/>
      <dgm:spPr/>
    </dgm:pt>
    <dgm:pt modelId="{9AD48201-5188-4E25-B1C5-F857874D5F19}" type="pres">
      <dgm:prSet presAssocID="{788EB5D2-61DE-47DC-865B-A138D42BBCEA}" presName="compositeShape" presStyleCnt="0">
        <dgm:presLayoutVars>
          <dgm:chMax val="7"/>
          <dgm:dir/>
          <dgm:resizeHandles val="exact"/>
        </dgm:presLayoutVars>
      </dgm:prSet>
      <dgm:spPr/>
    </dgm:pt>
    <dgm:pt modelId="{F63D747A-A532-479A-8857-2A15A6D892F1}" type="pres">
      <dgm:prSet presAssocID="{F2392B85-2108-4ABF-A6F1-529FAA5E57DA}" presName="circ1" presStyleLbl="vennNode1" presStyleIdx="0" presStyleCnt="2"/>
      <dgm:spPr/>
      <dgm:t>
        <a:bodyPr/>
        <a:lstStyle/>
        <a:p>
          <a:endParaRPr lang="en-US"/>
        </a:p>
      </dgm:t>
    </dgm:pt>
    <dgm:pt modelId="{D0DE3848-605C-415C-9459-9EAB218AD1AD}" type="pres">
      <dgm:prSet presAssocID="{F2392B85-2108-4ABF-A6F1-529FAA5E57DA}" presName="circ1Tx" presStyleLbl="revTx" presStyleIdx="0" presStyleCnt="0">
        <dgm:presLayoutVars>
          <dgm:chMax val="0"/>
          <dgm:chPref val="0"/>
          <dgm:bulletEnabled val="1"/>
        </dgm:presLayoutVars>
      </dgm:prSet>
      <dgm:spPr/>
      <dgm:t>
        <a:bodyPr/>
        <a:lstStyle/>
        <a:p>
          <a:endParaRPr lang="en-US"/>
        </a:p>
      </dgm:t>
    </dgm:pt>
    <dgm:pt modelId="{C705FAB1-5D20-4073-9B9B-93E780A05CC1}" type="pres">
      <dgm:prSet presAssocID="{4EF734CD-0110-45D5-936F-FB58557561F9}" presName="circ2" presStyleLbl="vennNode1" presStyleIdx="1" presStyleCnt="2"/>
      <dgm:spPr/>
      <dgm:t>
        <a:bodyPr/>
        <a:lstStyle/>
        <a:p>
          <a:endParaRPr lang="en-US"/>
        </a:p>
      </dgm:t>
    </dgm:pt>
    <dgm:pt modelId="{A0020BED-D204-4C71-9E34-AC9062FB2A2E}" type="pres">
      <dgm:prSet presAssocID="{4EF734CD-0110-45D5-936F-FB58557561F9}" presName="circ2Tx" presStyleLbl="revTx" presStyleIdx="0" presStyleCnt="0">
        <dgm:presLayoutVars>
          <dgm:chMax val="0"/>
          <dgm:chPref val="0"/>
          <dgm:bulletEnabled val="1"/>
        </dgm:presLayoutVars>
      </dgm:prSet>
      <dgm:spPr/>
      <dgm:t>
        <a:bodyPr/>
        <a:lstStyle/>
        <a:p>
          <a:endParaRPr lang="en-US"/>
        </a:p>
      </dgm:t>
    </dgm:pt>
  </dgm:ptLst>
  <dgm:cxnLst>
    <dgm:cxn modelId="{3EC01470-18D0-4FDD-85E2-27BD72B3B17A}" srcId="{788EB5D2-61DE-47DC-865B-A138D42BBCEA}" destId="{4EF734CD-0110-45D5-936F-FB58557561F9}" srcOrd="1" destOrd="0" parTransId="{B3C3D379-FEAF-439F-872C-C9A5EF5C9319}" sibTransId="{FC409384-F7B7-4545-AE73-A79375FBBB32}"/>
    <dgm:cxn modelId="{69744D55-E07E-4796-8AD3-411CDF11D258}" type="presOf" srcId="{F2392B85-2108-4ABF-A6F1-529FAA5E57DA}" destId="{F63D747A-A532-479A-8857-2A15A6D892F1}" srcOrd="0" destOrd="0" presId="urn:microsoft.com/office/officeart/2005/8/layout/venn1"/>
    <dgm:cxn modelId="{E2A65045-8CE3-4C2E-955E-51CA2BC8392F}" type="presOf" srcId="{F2392B85-2108-4ABF-A6F1-529FAA5E57DA}" destId="{D0DE3848-605C-415C-9459-9EAB218AD1AD}" srcOrd="1" destOrd="0" presId="urn:microsoft.com/office/officeart/2005/8/layout/venn1"/>
    <dgm:cxn modelId="{E9A5ADFD-B870-49A0-B45E-DAD94A1768FC}" type="presOf" srcId="{4EF734CD-0110-45D5-936F-FB58557561F9}" destId="{C705FAB1-5D20-4073-9B9B-93E780A05CC1}" srcOrd="0" destOrd="0" presId="urn:microsoft.com/office/officeart/2005/8/layout/venn1"/>
    <dgm:cxn modelId="{E22CAF43-F87C-4D12-8938-3D3B17B744A3}" type="presOf" srcId="{788EB5D2-61DE-47DC-865B-A138D42BBCEA}" destId="{9AD48201-5188-4E25-B1C5-F857874D5F19}" srcOrd="0" destOrd="0" presId="urn:microsoft.com/office/officeart/2005/8/layout/venn1"/>
    <dgm:cxn modelId="{C26E7F93-112A-4DAE-9752-45B0575AF5AE}" type="presOf" srcId="{4EF734CD-0110-45D5-936F-FB58557561F9}" destId="{A0020BED-D204-4C71-9E34-AC9062FB2A2E}" srcOrd="1" destOrd="0" presId="urn:microsoft.com/office/officeart/2005/8/layout/venn1"/>
    <dgm:cxn modelId="{A69543E2-4FBD-4854-BB18-83D702A4768C}" srcId="{788EB5D2-61DE-47DC-865B-A138D42BBCEA}" destId="{F2392B85-2108-4ABF-A6F1-529FAA5E57DA}" srcOrd="0" destOrd="0" parTransId="{61184B84-B773-438E-9D32-9783DB4E127D}" sibTransId="{851FFA25-38AC-46DF-ACFA-DD35435D6DC2}"/>
    <dgm:cxn modelId="{EF7C9803-34F8-469F-A446-26CD04F3C0CA}" type="presParOf" srcId="{9AD48201-5188-4E25-B1C5-F857874D5F19}" destId="{F63D747A-A532-479A-8857-2A15A6D892F1}" srcOrd="0" destOrd="0" presId="urn:microsoft.com/office/officeart/2005/8/layout/venn1"/>
    <dgm:cxn modelId="{A03E2737-DAEF-4015-830E-CED97D38C70F}" type="presParOf" srcId="{9AD48201-5188-4E25-B1C5-F857874D5F19}" destId="{D0DE3848-605C-415C-9459-9EAB218AD1AD}" srcOrd="1" destOrd="0" presId="urn:microsoft.com/office/officeart/2005/8/layout/venn1"/>
    <dgm:cxn modelId="{277A387B-839E-4143-8392-321982826C36}" type="presParOf" srcId="{9AD48201-5188-4E25-B1C5-F857874D5F19}" destId="{C705FAB1-5D20-4073-9B9B-93E780A05CC1}" srcOrd="2" destOrd="0" presId="urn:microsoft.com/office/officeart/2005/8/layout/venn1"/>
    <dgm:cxn modelId="{A3C316AD-9C29-4A02-BAFF-94949AB8E3B7}" type="presParOf" srcId="{9AD48201-5188-4E25-B1C5-F857874D5F19}" destId="{A0020BED-D204-4C71-9E34-AC9062FB2A2E}"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D747A-A532-479A-8857-2A15A6D892F1}">
      <dsp:nvSpPr>
        <dsp:cNvPr id="0" name=""/>
        <dsp:cNvSpPr/>
      </dsp:nvSpPr>
      <dsp:spPr>
        <a:xfrm>
          <a:off x="142303" y="378523"/>
          <a:ext cx="3510153" cy="3510152"/>
        </a:xfrm>
        <a:prstGeom prst="ellipse">
          <a:avLst/>
        </a:prstGeom>
        <a:solidFill>
          <a:schemeClr val="accent2">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300" b="0" i="0" u="none" strike="noStrike" kern="1200" cap="none" normalizeH="0" baseline="0" dirty="0" smtClean="0">
              <a:ln>
                <a:noFill/>
              </a:ln>
              <a:solidFill>
                <a:schemeClr val="tx1"/>
              </a:solidFill>
              <a:effectLst/>
              <a:latin typeface="Arial" pitchFamily="34" charset="0"/>
              <a:cs typeface="Arial" pitchFamily="34" charset="0"/>
            </a:rPr>
            <a:t>ETHICS</a:t>
          </a:r>
        </a:p>
      </dsp:txBody>
      <dsp:txXfrm>
        <a:off x="632459" y="792445"/>
        <a:ext cx="2023872" cy="2682308"/>
      </dsp:txXfrm>
    </dsp:sp>
    <dsp:sp modelId="{C705FAB1-5D20-4073-9B9B-93E780A05CC1}">
      <dsp:nvSpPr>
        <dsp:cNvPr id="0" name=""/>
        <dsp:cNvSpPr/>
      </dsp:nvSpPr>
      <dsp:spPr>
        <a:xfrm>
          <a:off x="2672143" y="378523"/>
          <a:ext cx="3510153" cy="3510152"/>
        </a:xfrm>
        <a:prstGeom prst="ellipse">
          <a:avLst/>
        </a:prstGeom>
        <a:solidFill>
          <a:schemeClr val="accent2">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300" b="0" i="0" u="none" strike="noStrike" kern="1200" cap="none" normalizeH="0" baseline="0" dirty="0" smtClean="0">
              <a:ln>
                <a:noFill/>
              </a:ln>
              <a:solidFill>
                <a:schemeClr val="tx1"/>
              </a:solidFill>
              <a:effectLst/>
              <a:latin typeface="Arial" pitchFamily="34" charset="0"/>
              <a:cs typeface="Arial" pitchFamily="34" charset="0"/>
            </a:rPr>
            <a:t>LAW</a:t>
          </a:r>
        </a:p>
      </dsp:txBody>
      <dsp:txXfrm>
        <a:off x="3668268" y="792445"/>
        <a:ext cx="2023872" cy="268230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C548D-4220-48B6-A421-041C0EA07126}" type="datetimeFigureOut">
              <a:rPr lang="en-US" smtClean="0"/>
              <a:t>6/26/2013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8C3503-C849-44FF-BAE4-27F052A18DE7}" type="slidenum">
              <a:rPr lang="en-US" smtClean="0"/>
              <a:t>‹#›</a:t>
            </a:fld>
            <a:endParaRPr lang="en-US"/>
          </a:p>
        </p:txBody>
      </p:sp>
    </p:spTree>
    <p:extLst>
      <p:ext uri="{BB962C8B-B14F-4D97-AF65-F5344CB8AC3E}">
        <p14:creationId xmlns:p14="http://schemas.microsoft.com/office/powerpoint/2010/main" val="1150750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9A437C-B03A-4F1A-B9E8-4ED8E50178C0}" type="slidenum">
              <a:rPr lang="en-US"/>
              <a:pPr/>
              <a:t>4</a:t>
            </a:fld>
            <a:endParaRPr lang="en-US"/>
          </a:p>
        </p:txBody>
      </p:sp>
      <p:sp>
        <p:nvSpPr>
          <p:cNvPr id="169986" name="Rectangle 2"/>
          <p:cNvSpPr>
            <a:spLocks noGrp="1" noRot="1" noChangeAspect="1" noChangeArrowheads="1" noTextEdit="1"/>
          </p:cNvSpPr>
          <p:nvPr>
            <p:ph type="sldImg"/>
          </p:nvPr>
        </p:nvSpPr>
        <p:spPr>
          <a:xfrm>
            <a:off x="1565275" y="0"/>
            <a:ext cx="4268788" cy="3200400"/>
          </a:xfrm>
          <a:ln/>
        </p:spPr>
      </p:sp>
      <p:sp>
        <p:nvSpPr>
          <p:cNvPr id="169987" name="Rectangle 3"/>
          <p:cNvSpPr>
            <a:spLocks noGrp="1" noChangeArrowheads="1"/>
          </p:cNvSpPr>
          <p:nvPr>
            <p:ph type="body" idx="1"/>
          </p:nvPr>
        </p:nvSpPr>
        <p:spPr>
          <a:xfrm>
            <a:off x="304800" y="3505200"/>
            <a:ext cx="6553200" cy="4114800"/>
          </a:xfrm>
        </p:spPr>
        <p:txBody>
          <a:bodyPr/>
          <a:lstStyle/>
          <a:p>
            <a:r>
              <a:rPr lang="en-US" sz="2000"/>
              <a:t>	The dictionary gives many definitions, reflecting the many usages of the words “morality” and “ethics.”  Here, I’ll stick to the definitions that differentiate the two since we will find that differentiation useful as IRB members and researchers..</a:t>
            </a:r>
          </a:p>
          <a:p>
            <a:r>
              <a:rPr lang="en-US" sz="2000"/>
              <a:t>	Morality is our seemingly instinctive sense of right and wrong.  But as we will see, morality is hardly instinctive but is a product of our learning or socialization.  Immoral is usually used to mean deliberately doing something obviously wrong.</a:t>
            </a:r>
          </a:p>
          <a:p>
            <a:r>
              <a:rPr lang="en-US" sz="2000"/>
              <a:t>	Ethics is the reflective study of good, and of how one makes right choices.   It is a learned process that even immoral people can use to their own evil ends, but that can help moral people in their pursuit of good.</a:t>
            </a:r>
          </a:p>
          <a:p>
            <a:r>
              <a:rPr lang="en-US" sz="2000"/>
              <a:t>	Unethical is often used to mean immoral.</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79596D-AF81-40E0-9C42-84ACE5509EA4}" type="slidenum">
              <a:rPr lang="en-US"/>
              <a:pPr/>
              <a:t>44</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322213-9928-42B6-9F3F-DD410D630754}" type="slidenum">
              <a:rPr lang="en-US"/>
              <a:pPr/>
              <a:t>45</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958E90-103F-4A22-9DC0-C8A06D8B7DAD}" type="slidenum">
              <a:rPr lang="en-US"/>
              <a:pPr/>
              <a:t>46</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BF5A2B-A469-446A-8175-AD3F0007BDA8}" type="slidenum">
              <a:rPr lang="en-US"/>
              <a:pPr/>
              <a:t>47</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7CD93F4F-508F-4B00-893B-2FAD48556363}" type="slidenum">
              <a:rPr lang="en-US" sz="1200"/>
              <a:pPr/>
              <a:t>49</a:t>
            </a:fld>
            <a:endParaRPr lang="en-US" sz="1200"/>
          </a:p>
        </p:txBody>
      </p:sp>
      <p:sp>
        <p:nvSpPr>
          <p:cNvPr id="63491" name="Rectangle 2"/>
          <p:cNvSpPr>
            <a:spLocks noGrp="1" noRot="1" noChangeAspect="1" noChangeArrowheads="1" noTextEdit="1"/>
          </p:cNvSpPr>
          <p:nvPr>
            <p:ph type="sldImg"/>
          </p:nvPr>
        </p:nvSpPr>
        <p:spPr>
          <a:xfrm>
            <a:off x="1150938" y="692150"/>
            <a:ext cx="4556125" cy="3416300"/>
          </a:xfrm>
          <a:ln/>
        </p:spPr>
      </p:sp>
      <p:sp>
        <p:nvSpPr>
          <p:cNvPr id="63492" name="Rectangle 3"/>
          <p:cNvSpPr>
            <a:spLocks noGrp="1" noChangeArrowheads="1"/>
          </p:cNvSpPr>
          <p:nvPr>
            <p:ph type="body" idx="1"/>
          </p:nvPr>
        </p:nvSpPr>
        <p:spPr>
          <a:xfrm>
            <a:off x="1144588"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76957C17-74FD-4091-839D-DF48B03E3C7E}" type="slidenum">
              <a:rPr lang="en-US" sz="1200"/>
              <a:pPr/>
              <a:t>50</a:t>
            </a:fld>
            <a:endParaRPr lang="en-US" sz="1200"/>
          </a:p>
        </p:txBody>
      </p:sp>
      <p:sp>
        <p:nvSpPr>
          <p:cNvPr id="64515" name="Rectangle 2"/>
          <p:cNvSpPr>
            <a:spLocks noGrp="1" noRot="1" noChangeAspect="1" noChangeArrowheads="1" noTextEdit="1"/>
          </p:cNvSpPr>
          <p:nvPr>
            <p:ph type="sldImg"/>
          </p:nvPr>
        </p:nvSpPr>
        <p:spPr>
          <a:xfrm>
            <a:off x="1150938" y="692150"/>
            <a:ext cx="4556125" cy="3416300"/>
          </a:xfrm>
          <a:ln/>
        </p:spPr>
      </p:sp>
      <p:sp>
        <p:nvSpPr>
          <p:cNvPr id="64516" name="Rectangle 3"/>
          <p:cNvSpPr>
            <a:spLocks noGrp="1" noChangeArrowheads="1"/>
          </p:cNvSpPr>
          <p:nvPr>
            <p:ph type="body" idx="1"/>
          </p:nvPr>
        </p:nvSpPr>
        <p:spPr>
          <a:xfrm>
            <a:off x="1144588"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69D8942C-2ACE-4172-B9DA-68743A8772D8}" type="slidenum">
              <a:rPr lang="en-US" sz="1200"/>
              <a:pPr/>
              <a:t>51</a:t>
            </a:fld>
            <a:endParaRPr lang="en-US" sz="1200"/>
          </a:p>
        </p:txBody>
      </p:sp>
      <p:sp>
        <p:nvSpPr>
          <p:cNvPr id="65539" name="Rectangle 2"/>
          <p:cNvSpPr>
            <a:spLocks noGrp="1" noRot="1" noChangeAspect="1" noChangeArrowheads="1" noTextEdit="1"/>
          </p:cNvSpPr>
          <p:nvPr>
            <p:ph type="sldImg"/>
          </p:nvPr>
        </p:nvSpPr>
        <p:spPr>
          <a:xfrm>
            <a:off x="1150938" y="692150"/>
            <a:ext cx="4556125" cy="3416300"/>
          </a:xfrm>
          <a:ln/>
        </p:spPr>
      </p:sp>
      <p:sp>
        <p:nvSpPr>
          <p:cNvPr id="65540" name="Rectangle 3"/>
          <p:cNvSpPr>
            <a:spLocks noGrp="1" noChangeArrowheads="1"/>
          </p:cNvSpPr>
          <p:nvPr>
            <p:ph type="body" idx="1"/>
          </p:nvPr>
        </p:nvSpPr>
        <p:spPr>
          <a:xfrm>
            <a:off x="1144588"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1FF9CC8E-2806-4BFA-B93A-B4CA835A6142}" type="slidenum">
              <a:rPr lang="en-US" sz="1200"/>
              <a:pPr/>
              <a:t>52</a:t>
            </a:fld>
            <a:endParaRPr lang="en-US" sz="1200"/>
          </a:p>
        </p:txBody>
      </p:sp>
      <p:sp>
        <p:nvSpPr>
          <p:cNvPr id="66563" name="Rectangle 2"/>
          <p:cNvSpPr>
            <a:spLocks noGrp="1" noRot="1" noChangeAspect="1" noChangeArrowheads="1" noTextEdit="1"/>
          </p:cNvSpPr>
          <p:nvPr>
            <p:ph type="sldImg"/>
          </p:nvPr>
        </p:nvSpPr>
        <p:spPr>
          <a:xfrm>
            <a:off x="1150938" y="692150"/>
            <a:ext cx="4556125" cy="3416300"/>
          </a:xfrm>
          <a:ln/>
        </p:spPr>
      </p:sp>
      <p:sp>
        <p:nvSpPr>
          <p:cNvPr id="66564" name="Rectangle 3"/>
          <p:cNvSpPr>
            <a:spLocks noGrp="1" noChangeArrowheads="1"/>
          </p:cNvSpPr>
          <p:nvPr>
            <p:ph type="body" idx="1"/>
          </p:nvPr>
        </p:nvSpPr>
        <p:spPr>
          <a:xfrm>
            <a:off x="1144588"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ADA3761D-4813-4915-9DD5-BEFE233ACACE}" type="slidenum">
              <a:rPr lang="en-US" sz="1200"/>
              <a:pPr/>
              <a:t>53</a:t>
            </a:fld>
            <a:endParaRPr lang="en-US" sz="1200"/>
          </a:p>
        </p:txBody>
      </p:sp>
      <p:sp>
        <p:nvSpPr>
          <p:cNvPr id="67587" name="Rectangle 2"/>
          <p:cNvSpPr>
            <a:spLocks noGrp="1" noRot="1" noChangeAspect="1" noChangeArrowheads="1" noTextEdit="1"/>
          </p:cNvSpPr>
          <p:nvPr>
            <p:ph type="sldImg"/>
          </p:nvPr>
        </p:nvSpPr>
        <p:spPr>
          <a:xfrm>
            <a:off x="1150938" y="692150"/>
            <a:ext cx="4556125" cy="3416300"/>
          </a:xfrm>
          <a:ln/>
        </p:spPr>
      </p:sp>
      <p:sp>
        <p:nvSpPr>
          <p:cNvPr id="67588" name="Rectangle 3"/>
          <p:cNvSpPr>
            <a:spLocks noGrp="1" noChangeArrowheads="1"/>
          </p:cNvSpPr>
          <p:nvPr>
            <p:ph type="body" idx="1"/>
          </p:nvPr>
        </p:nvSpPr>
        <p:spPr>
          <a:xfrm>
            <a:off x="1144588"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EC2F689C-A699-45E8-9D09-27ADB3B67990}" type="slidenum">
              <a:rPr lang="en-US" sz="1200"/>
              <a:pPr/>
              <a:t>54</a:t>
            </a:fld>
            <a:endParaRPr lang="en-US" sz="1200"/>
          </a:p>
        </p:txBody>
      </p:sp>
      <p:sp>
        <p:nvSpPr>
          <p:cNvPr id="68611" name="Rectangle 2"/>
          <p:cNvSpPr>
            <a:spLocks noGrp="1" noRot="1" noChangeAspect="1" noChangeArrowheads="1" noTextEdit="1"/>
          </p:cNvSpPr>
          <p:nvPr>
            <p:ph type="sldImg"/>
          </p:nvPr>
        </p:nvSpPr>
        <p:spPr>
          <a:xfrm>
            <a:off x="1150938" y="692150"/>
            <a:ext cx="4556125" cy="3416300"/>
          </a:xfrm>
          <a:ln/>
        </p:spPr>
      </p:sp>
      <p:sp>
        <p:nvSpPr>
          <p:cNvPr id="68612" name="Rectangle 3"/>
          <p:cNvSpPr>
            <a:spLocks noGrp="1" noChangeArrowheads="1"/>
          </p:cNvSpPr>
          <p:nvPr>
            <p:ph type="body" idx="1"/>
          </p:nvPr>
        </p:nvSpPr>
        <p:spPr>
          <a:xfrm>
            <a:off x="1144588"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DB8DFE-B73A-4E82-908B-750AD6243E21}" type="slidenum">
              <a:rPr lang="en-US"/>
              <a:pPr/>
              <a:t>24</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latin typeface="Arial" charset="0"/>
              <a:cs typeface="Arial" charset="0"/>
            </a:endParaRP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DAF4F56-F55A-4229-8C46-572431BEDE6E}" type="slidenum">
              <a:rPr lang="ar-SA" smtClean="0"/>
              <a:pPr eaLnBrk="1" hangingPunct="1"/>
              <a:t>55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E90C5C-D9AE-43F1-B2F2-A17577D6D3D4}" type="slidenum">
              <a:rPr lang="en-US"/>
              <a:pPr/>
              <a:t>25</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F59D5F-0E16-4E8F-8E13-51B3F6F0EEAE}" type="slidenum">
              <a:rPr lang="en-US"/>
              <a:pPr/>
              <a:t>26</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C652B9-C433-480E-B4D9-EC7AD4A61665}" type="slidenum">
              <a:rPr lang="en-US"/>
              <a:pPr/>
              <a:t>34</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r>
              <a:rPr lang="en-US"/>
              <a:t>Doctors’ Trial 1946-7- </a:t>
            </a:r>
          </a:p>
          <a:p>
            <a:r>
              <a:rPr lang="en-US"/>
              <a:t>Ultimate betrayal of trust we place in doctors: murder and torture done in the na,e of medical research and science.</a:t>
            </a:r>
          </a:p>
          <a:p>
            <a:r>
              <a:rPr lang="en-US"/>
              <a:t>Message:  No corner of society is immune from prosecution.</a:t>
            </a:r>
          </a:p>
          <a:p>
            <a:r>
              <a:rPr lang="en-US"/>
              <a:t>Focused primarily on High Altitude experiments, Cold Experiments, Sterilization experiments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E951D0-A2A6-4B07-AA0F-1EED2980792E}" type="slidenum">
              <a:rPr lang="en-US"/>
              <a:pPr/>
              <a:t>35</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xfrm>
            <a:off x="914400" y="4343400"/>
            <a:ext cx="5029200" cy="4114800"/>
          </a:xfrm>
        </p:spPr>
        <p:txBody>
          <a:bodyPr/>
          <a:lstStyle/>
          <a:p>
            <a:pPr algn="ctr"/>
            <a:r>
              <a:rPr lang="en-US" sz="1600"/>
              <a:t>Talking Points and Notes for Presenter</a:t>
            </a:r>
            <a:endParaRPr lang="en-US"/>
          </a:p>
          <a:p>
            <a:pPr>
              <a:buFontTx/>
              <a:buChar char="•"/>
            </a:pPr>
            <a:r>
              <a:rPr lang="en-US"/>
              <a:t> In contrast to the personal ethic of oaths, medical codes of conduct embody a form of professional ethic.  This transition from the personal ethics of oaths to the professional ethics of codes thus marks a radical transition from personally interpreted “gentlemanly” ethics to collaboratively interpreted professional ethics.</a:t>
            </a:r>
          </a:p>
          <a:p>
            <a:pPr>
              <a:buFontTx/>
              <a:buChar char="•"/>
            </a:pPr>
            <a:r>
              <a:rPr lang="en-US"/>
              <a:t> This transition to a professionally determined ethic compared to a personally based ethic extended from the realities of medical practice. Once isolated individual physicians were increasingly working with colleagues in clinics and hospitals.  Without a professional ethic established through collaboration, consensus, and codification to guide the group of practitioners, disputes would be reduced to individual battles or duels of personal honor and character.</a:t>
            </a:r>
          </a:p>
          <a:p>
            <a:pPr>
              <a:buFontTx/>
              <a:buChar char="•"/>
            </a:pPr>
            <a:r>
              <a:rPr lang="en-US"/>
              <a:t> This transition to an ethic determined by collaborative professional consensus is a radical change; some have even compared the AMA’s </a:t>
            </a:r>
            <a:r>
              <a:rPr lang="en-US" i="1"/>
              <a:t>Code of Medical Ethics</a:t>
            </a:r>
            <a:r>
              <a:rPr lang="en-US"/>
              <a:t> to the Declaration of Independence in its revolutionary quality. 					</a:t>
            </a:r>
            <a:r>
              <a:rPr lang="en-US" b="1"/>
              <a:t>Reference</a:t>
            </a:r>
            <a:r>
              <a:rPr lang="en-US"/>
              <a:t>:</a:t>
            </a:r>
          </a:p>
          <a:p>
            <a:r>
              <a:rPr lang="en-US"/>
              <a:t>1. </a:t>
            </a:r>
            <a:r>
              <a:rPr lang="en-US" i="1"/>
              <a:t>The American Medical Ethics Revolution: How the AMA’s Code of Ethics has transformed physician’s relationships to patients, professionals, and society.</a:t>
            </a:r>
            <a:r>
              <a:rPr lang="en-US"/>
              <a:t> Baker RB, Caplan AL, Emanuel LL, Latham SR, eds. Baltimore, Md: The Johns Hopkins University Press; 1999.</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5FF94-064D-46FE-AA0F-757B98A10B23}" type="slidenum">
              <a:rPr lang="en-US"/>
              <a:pPr/>
              <a:t>36</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xfrm>
            <a:off x="914400" y="4343400"/>
            <a:ext cx="5029200" cy="4114800"/>
          </a:xfrm>
        </p:spPr>
        <p:txBody>
          <a:bodyPr/>
          <a:lstStyle/>
          <a:p>
            <a:pPr algn="ctr"/>
            <a:r>
              <a:rPr lang="en-US" sz="1600" dirty="0"/>
              <a:t>Talking Points and Notes for Presenter</a:t>
            </a:r>
            <a:endParaRPr lang="en-US" dirty="0"/>
          </a:p>
          <a:p>
            <a:pPr>
              <a:buFontTx/>
              <a:buChar char="•"/>
            </a:pPr>
            <a:r>
              <a:rPr lang="en-US" dirty="0"/>
              <a:t> In 1847, physicians gathered at the first meeting of the American Medical Association in Philadelphia to draft the world’s first national code of professional medical ethics.  </a:t>
            </a:r>
          </a:p>
          <a:p>
            <a:pPr>
              <a:buFontTx/>
              <a:buChar char="•"/>
            </a:pPr>
            <a:r>
              <a:rPr lang="en-US" dirty="0"/>
              <a:t> Medicine’s stewardship of the </a:t>
            </a:r>
            <a:r>
              <a:rPr lang="en-US" i="1" dirty="0"/>
              <a:t>Code</a:t>
            </a:r>
            <a:r>
              <a:rPr lang="en-US" dirty="0"/>
              <a:t> has continued unabated as the AMA’s </a:t>
            </a:r>
            <a:r>
              <a:rPr lang="en-US" i="1" dirty="0"/>
              <a:t>Code</a:t>
            </a:r>
            <a:r>
              <a:rPr lang="en-US" dirty="0"/>
              <a:t> is constantly revised and updated to address contemporary issues in medicine (as reflected in the current 2001 Edition of the </a:t>
            </a:r>
            <a:r>
              <a:rPr lang="en-US" i="1" dirty="0"/>
              <a:t>Code</a:t>
            </a:r>
            <a:r>
              <a:rPr lang="en-US" dirty="0"/>
              <a:t>).</a:t>
            </a:r>
          </a:p>
          <a:p>
            <a:pPr algn="ctr"/>
            <a:endParaRPr lang="en-US" dirty="0"/>
          </a:p>
          <a:p>
            <a:pPr>
              <a:buFontTx/>
              <a:buChar char="•"/>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31DA59-AAD9-4E45-B913-E3C6A73B6EFE}" type="slidenum">
              <a:rPr lang="en-US"/>
              <a:pPr/>
              <a:t>42</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F51758-A77F-4B00-8E0B-BC95BEBDC600}" type="slidenum">
              <a:rPr lang="en-US"/>
              <a:pPr/>
              <a:t>43</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E3DC40-8122-4853-888D-D5CA792870EC}" type="datetimeFigureOut">
              <a:rPr lang="en-US" smtClean="0"/>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3EF85-F920-4DA5-A0EE-BF391F8ABD30}" type="slidenum">
              <a:rPr lang="en-US" smtClean="0"/>
              <a:t>‹#›</a:t>
            </a:fld>
            <a:endParaRPr lang="en-US"/>
          </a:p>
        </p:txBody>
      </p:sp>
    </p:spTree>
    <p:extLst>
      <p:ext uri="{BB962C8B-B14F-4D97-AF65-F5344CB8AC3E}">
        <p14:creationId xmlns:p14="http://schemas.microsoft.com/office/powerpoint/2010/main" val="2324297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3DC40-8122-4853-888D-D5CA792870EC}" type="datetimeFigureOut">
              <a:rPr lang="en-US" smtClean="0"/>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3EF85-F920-4DA5-A0EE-BF391F8ABD30}" type="slidenum">
              <a:rPr lang="en-US" smtClean="0"/>
              <a:t>‹#›</a:t>
            </a:fld>
            <a:endParaRPr lang="en-US"/>
          </a:p>
        </p:txBody>
      </p:sp>
    </p:spTree>
    <p:extLst>
      <p:ext uri="{BB962C8B-B14F-4D97-AF65-F5344CB8AC3E}">
        <p14:creationId xmlns:p14="http://schemas.microsoft.com/office/powerpoint/2010/main" val="187924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3DC40-8122-4853-888D-D5CA792870EC}" type="datetimeFigureOut">
              <a:rPr lang="en-US" smtClean="0"/>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3EF85-F920-4DA5-A0EE-BF391F8ABD30}" type="slidenum">
              <a:rPr lang="en-US" smtClean="0"/>
              <a:t>‹#›</a:t>
            </a:fld>
            <a:endParaRPr lang="en-US"/>
          </a:p>
        </p:txBody>
      </p:sp>
    </p:spTree>
    <p:extLst>
      <p:ext uri="{BB962C8B-B14F-4D97-AF65-F5344CB8AC3E}">
        <p14:creationId xmlns:p14="http://schemas.microsoft.com/office/powerpoint/2010/main" val="2526118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828800"/>
            <a:ext cx="4000500" cy="4038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000500" cy="4038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xfrm>
            <a:off x="7239000" y="6621463"/>
            <a:ext cx="1905000" cy="236537"/>
          </a:xfrm>
          <a:prstGeom prst="rect">
            <a:avLst/>
          </a:prstGeom>
        </p:spPr>
        <p:txBody>
          <a:bodyPr/>
          <a:lstStyle>
            <a:lvl1pPr>
              <a:defRPr>
                <a:latin typeface="Arial" charset="0"/>
                <a:cs typeface="Arial" charset="0"/>
              </a:defRPr>
            </a:lvl1pPr>
          </a:lstStyle>
          <a:p>
            <a:pPr>
              <a:defRPr/>
            </a:pPr>
            <a:endParaRPr lang="en-US"/>
          </a:p>
        </p:txBody>
      </p:sp>
      <p:sp>
        <p:nvSpPr>
          <p:cNvPr id="6" name="Rectangle 9"/>
          <p:cNvSpPr>
            <a:spLocks noGrp="1" noChangeArrowheads="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a:defRPr/>
            </a:pPr>
            <a:endParaRPr lang="en-US"/>
          </a:p>
        </p:txBody>
      </p:sp>
      <p:sp>
        <p:nvSpPr>
          <p:cNvPr id="7" name="Rectangle 10"/>
          <p:cNvSpPr>
            <a:spLocks noGrp="1" noChangeArrowheads="1"/>
          </p:cNvSpPr>
          <p:nvPr>
            <p:ph type="sldNum" sz="quarter" idx="12"/>
          </p:nvPr>
        </p:nvSpPr>
        <p:spPr>
          <a:xfrm>
            <a:off x="8712200" y="6350000"/>
            <a:ext cx="431800" cy="246063"/>
          </a:xfrm>
          <a:prstGeom prst="rect">
            <a:avLst/>
          </a:prstGeom>
        </p:spPr>
        <p:txBody>
          <a:bodyPr/>
          <a:lstStyle>
            <a:lvl1pPr>
              <a:defRPr>
                <a:latin typeface="Arial" charset="0"/>
                <a:cs typeface="Arial" charset="0"/>
              </a:defRPr>
            </a:lvl1pPr>
          </a:lstStyle>
          <a:p>
            <a:pPr>
              <a:defRPr/>
            </a:pPr>
            <a:fld id="{02726E11-09F8-4DE0-9E23-078CEDB77810}" type="slidenum">
              <a:rPr lang="ar-SA"/>
              <a:pPr>
                <a:defRPr/>
              </a:pPr>
              <a:t>‹#›</a:t>
            </a:fld>
            <a:endParaRPr lang="en-US"/>
          </a:p>
        </p:txBody>
      </p:sp>
    </p:spTree>
    <p:extLst>
      <p:ext uri="{BB962C8B-B14F-4D97-AF65-F5344CB8AC3E}">
        <p14:creationId xmlns:p14="http://schemas.microsoft.com/office/powerpoint/2010/main" val="2225263014"/>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3DC40-8122-4853-888D-D5CA792870EC}" type="datetimeFigureOut">
              <a:rPr lang="en-US" smtClean="0"/>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3EF85-F920-4DA5-A0EE-BF391F8ABD30}" type="slidenum">
              <a:rPr lang="en-US" smtClean="0"/>
              <a:t>‹#›</a:t>
            </a:fld>
            <a:endParaRPr lang="en-US"/>
          </a:p>
        </p:txBody>
      </p:sp>
    </p:spTree>
    <p:extLst>
      <p:ext uri="{BB962C8B-B14F-4D97-AF65-F5344CB8AC3E}">
        <p14:creationId xmlns:p14="http://schemas.microsoft.com/office/powerpoint/2010/main" val="2118131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E3DC40-8122-4853-888D-D5CA792870EC}" type="datetimeFigureOut">
              <a:rPr lang="en-US" smtClean="0"/>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3EF85-F920-4DA5-A0EE-BF391F8ABD30}" type="slidenum">
              <a:rPr lang="en-US" smtClean="0"/>
              <a:t>‹#›</a:t>
            </a:fld>
            <a:endParaRPr lang="en-US"/>
          </a:p>
        </p:txBody>
      </p:sp>
    </p:spTree>
    <p:extLst>
      <p:ext uri="{BB962C8B-B14F-4D97-AF65-F5344CB8AC3E}">
        <p14:creationId xmlns:p14="http://schemas.microsoft.com/office/powerpoint/2010/main" val="195471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E3DC40-8122-4853-888D-D5CA792870EC}" type="datetimeFigureOut">
              <a:rPr lang="en-US" smtClean="0"/>
              <a:t>6/26/2013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3EF85-F920-4DA5-A0EE-BF391F8ABD30}" type="slidenum">
              <a:rPr lang="en-US" smtClean="0"/>
              <a:t>‹#›</a:t>
            </a:fld>
            <a:endParaRPr lang="en-US"/>
          </a:p>
        </p:txBody>
      </p:sp>
    </p:spTree>
    <p:extLst>
      <p:ext uri="{BB962C8B-B14F-4D97-AF65-F5344CB8AC3E}">
        <p14:creationId xmlns:p14="http://schemas.microsoft.com/office/powerpoint/2010/main" val="148295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E3DC40-8122-4853-888D-D5CA792870EC}" type="datetimeFigureOut">
              <a:rPr lang="en-US" smtClean="0"/>
              <a:t>6/26/2013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3EF85-F920-4DA5-A0EE-BF391F8ABD30}" type="slidenum">
              <a:rPr lang="en-US" smtClean="0"/>
              <a:t>‹#›</a:t>
            </a:fld>
            <a:endParaRPr lang="en-US"/>
          </a:p>
        </p:txBody>
      </p:sp>
    </p:spTree>
    <p:extLst>
      <p:ext uri="{BB962C8B-B14F-4D97-AF65-F5344CB8AC3E}">
        <p14:creationId xmlns:p14="http://schemas.microsoft.com/office/powerpoint/2010/main" val="1595661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E3DC40-8122-4853-888D-D5CA792870EC}" type="datetimeFigureOut">
              <a:rPr lang="en-US" smtClean="0"/>
              <a:t>6/26/2013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3EF85-F920-4DA5-A0EE-BF391F8ABD30}" type="slidenum">
              <a:rPr lang="en-US" smtClean="0"/>
              <a:t>‹#›</a:t>
            </a:fld>
            <a:endParaRPr lang="en-US"/>
          </a:p>
        </p:txBody>
      </p:sp>
    </p:spTree>
    <p:extLst>
      <p:ext uri="{BB962C8B-B14F-4D97-AF65-F5344CB8AC3E}">
        <p14:creationId xmlns:p14="http://schemas.microsoft.com/office/powerpoint/2010/main" val="37739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3DC40-8122-4853-888D-D5CA792870EC}" type="datetimeFigureOut">
              <a:rPr lang="en-US" smtClean="0"/>
              <a:t>6/26/2013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93EF85-F920-4DA5-A0EE-BF391F8ABD30}" type="slidenum">
              <a:rPr lang="en-US" smtClean="0"/>
              <a:t>‹#›</a:t>
            </a:fld>
            <a:endParaRPr lang="en-US"/>
          </a:p>
        </p:txBody>
      </p:sp>
    </p:spTree>
    <p:extLst>
      <p:ext uri="{BB962C8B-B14F-4D97-AF65-F5344CB8AC3E}">
        <p14:creationId xmlns:p14="http://schemas.microsoft.com/office/powerpoint/2010/main" val="371385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3DC40-8122-4853-888D-D5CA792870EC}" type="datetimeFigureOut">
              <a:rPr lang="en-US" smtClean="0"/>
              <a:t>6/26/2013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3EF85-F920-4DA5-A0EE-BF391F8ABD30}" type="slidenum">
              <a:rPr lang="en-US" smtClean="0"/>
              <a:t>‹#›</a:t>
            </a:fld>
            <a:endParaRPr lang="en-US"/>
          </a:p>
        </p:txBody>
      </p:sp>
    </p:spTree>
    <p:extLst>
      <p:ext uri="{BB962C8B-B14F-4D97-AF65-F5344CB8AC3E}">
        <p14:creationId xmlns:p14="http://schemas.microsoft.com/office/powerpoint/2010/main" val="94076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E3DC40-8122-4853-888D-D5CA792870EC}" type="datetimeFigureOut">
              <a:rPr lang="en-US" smtClean="0"/>
              <a:t>6/26/2013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3EF85-F920-4DA5-A0EE-BF391F8ABD30}" type="slidenum">
              <a:rPr lang="en-US" smtClean="0"/>
              <a:t>‹#›</a:t>
            </a:fld>
            <a:endParaRPr lang="en-US"/>
          </a:p>
        </p:txBody>
      </p:sp>
    </p:spTree>
    <p:extLst>
      <p:ext uri="{BB962C8B-B14F-4D97-AF65-F5344CB8AC3E}">
        <p14:creationId xmlns:p14="http://schemas.microsoft.com/office/powerpoint/2010/main" val="1972752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3DC40-8122-4853-888D-D5CA792870EC}" type="datetimeFigureOut">
              <a:rPr lang="en-US" smtClean="0"/>
              <a:t>6/26/2013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3EF85-F920-4DA5-A0EE-BF391F8ABD30}" type="slidenum">
              <a:rPr lang="en-US" smtClean="0"/>
              <a:t>‹#›</a:t>
            </a:fld>
            <a:endParaRPr lang="en-US"/>
          </a:p>
        </p:txBody>
      </p:sp>
    </p:spTree>
    <p:extLst>
      <p:ext uri="{BB962C8B-B14F-4D97-AF65-F5344CB8AC3E}">
        <p14:creationId xmlns:p14="http://schemas.microsoft.com/office/powerpoint/2010/main" val="1283604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http://wisdomtools.com/poynter/code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isdomtools.com/poynter/code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isdomtools.com/poynter/code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Medical Ethics </a:t>
            </a:r>
            <a:endParaRPr lang="en-US" dirty="0"/>
          </a:p>
        </p:txBody>
      </p:sp>
      <p:sp>
        <p:nvSpPr>
          <p:cNvPr id="3" name="Subtitle 2"/>
          <p:cNvSpPr>
            <a:spLocks noGrp="1"/>
          </p:cNvSpPr>
          <p:nvPr>
            <p:ph type="subTitle" idx="1"/>
          </p:nvPr>
        </p:nvSpPr>
        <p:spPr>
          <a:xfrm>
            <a:off x="0" y="3886200"/>
            <a:ext cx="9144000" cy="1752600"/>
          </a:xfrm>
        </p:spPr>
        <p:txBody>
          <a:bodyPr>
            <a:normAutofit fontScale="70000" lnSpcReduction="20000"/>
          </a:bodyPr>
          <a:lstStyle/>
          <a:p>
            <a:r>
              <a:rPr lang="en-US" dirty="0" smtClean="0"/>
              <a:t>Dr</a:t>
            </a:r>
            <a:r>
              <a:rPr lang="en-US" dirty="0" smtClean="0"/>
              <a:t>. </a:t>
            </a:r>
            <a:r>
              <a:rPr lang="en-US" dirty="0" err="1" smtClean="0"/>
              <a:t>Murali</a:t>
            </a:r>
            <a:r>
              <a:rPr lang="en-US" dirty="0" smtClean="0"/>
              <a:t> </a:t>
            </a:r>
            <a:r>
              <a:rPr lang="en-US" dirty="0" err="1" smtClean="0"/>
              <a:t>Vallipuranathan</a:t>
            </a:r>
            <a:endParaRPr lang="en-US" dirty="0" smtClean="0"/>
          </a:p>
          <a:p>
            <a:r>
              <a:rPr lang="en-US" dirty="0" smtClean="0"/>
              <a:t>MBBS (Jaffna), PGD (Population Studies), MSc, MD (Community Medicine)</a:t>
            </a:r>
          </a:p>
          <a:p>
            <a:r>
              <a:rPr lang="en-US" dirty="0" smtClean="0"/>
              <a:t>Consultant Community Physician, Ministry of Health</a:t>
            </a:r>
          </a:p>
          <a:p>
            <a:r>
              <a:rPr lang="en-US" dirty="0" smtClean="0"/>
              <a:t>Visiting Lecturer, Universities of Jaffna &amp; Colombo</a:t>
            </a:r>
          </a:p>
          <a:p>
            <a:r>
              <a:rPr lang="en-US" dirty="0" smtClean="0"/>
              <a:t>PhD Scholar, King’s College, London</a:t>
            </a:r>
            <a:endParaRPr lang="en-US" dirty="0"/>
          </a:p>
        </p:txBody>
      </p:sp>
    </p:spTree>
    <p:extLst>
      <p:ext uri="{BB962C8B-B14F-4D97-AF65-F5344CB8AC3E}">
        <p14:creationId xmlns:p14="http://schemas.microsoft.com/office/powerpoint/2010/main" val="1554666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The Principle of Beneficence</a:t>
            </a:r>
          </a:p>
        </p:txBody>
      </p:sp>
      <p:sp>
        <p:nvSpPr>
          <p:cNvPr id="15363" name="Rectangle 3"/>
          <p:cNvSpPr>
            <a:spLocks noGrp="1" noChangeArrowheads="1"/>
          </p:cNvSpPr>
          <p:nvPr>
            <p:ph type="body" idx="1"/>
          </p:nvPr>
        </p:nvSpPr>
        <p:spPr/>
        <p:txBody>
          <a:bodyPr/>
          <a:lstStyle/>
          <a:p>
            <a:r>
              <a:rPr lang="en-US"/>
              <a:t>do only that which benefits the patient</a:t>
            </a:r>
          </a:p>
          <a:p>
            <a:r>
              <a:rPr lang="en-US"/>
              <a:t>patient’s welfare as the first consideration</a:t>
            </a:r>
          </a:p>
          <a:p>
            <a:r>
              <a:rPr lang="en-US"/>
              <a:t>care   consideration  competence</a:t>
            </a:r>
          </a:p>
        </p:txBody>
      </p:sp>
    </p:spTree>
    <p:extLst>
      <p:ext uri="{BB962C8B-B14F-4D97-AF65-F5344CB8AC3E}">
        <p14:creationId xmlns:p14="http://schemas.microsoft.com/office/powerpoint/2010/main" val="2302745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The Principle of Autonomy</a:t>
            </a:r>
          </a:p>
        </p:txBody>
      </p:sp>
      <p:sp>
        <p:nvSpPr>
          <p:cNvPr id="16387" name="Rectangle 3"/>
          <p:cNvSpPr>
            <a:spLocks noGrp="1" noChangeArrowheads="1"/>
          </p:cNvSpPr>
          <p:nvPr>
            <p:ph type="body" idx="1"/>
          </p:nvPr>
        </p:nvSpPr>
        <p:spPr/>
        <p:txBody>
          <a:bodyPr/>
          <a:lstStyle/>
          <a:p>
            <a:r>
              <a:rPr lang="en-US"/>
              <a:t>right to information and self determination</a:t>
            </a:r>
          </a:p>
          <a:p>
            <a:r>
              <a:rPr lang="en-US"/>
              <a:t>free and informed consent</a:t>
            </a:r>
          </a:p>
          <a:p>
            <a:r>
              <a:rPr lang="en-US"/>
              <a:t>free will and accord - intentional participation in treatment</a:t>
            </a:r>
          </a:p>
          <a:p>
            <a:r>
              <a:rPr lang="en-US"/>
              <a:t>respect and dignity maintained</a:t>
            </a:r>
          </a:p>
        </p:txBody>
      </p:sp>
    </p:spTree>
    <p:extLst>
      <p:ext uri="{BB962C8B-B14F-4D97-AF65-F5344CB8AC3E}">
        <p14:creationId xmlns:p14="http://schemas.microsoft.com/office/powerpoint/2010/main" val="1648748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10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638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638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38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 calcmode="lin" valueType="num">
                                      <p:cBhvr>
                                        <p:cTn id="15" dur="10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638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638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638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6387">
                                            <p:txEl>
                                              <p:pRg st="2" end="2"/>
                                            </p:txEl>
                                          </p:spTgt>
                                        </p:tgtEl>
                                        <p:attrNameLst>
                                          <p:attrName>style.visibility</p:attrName>
                                        </p:attrNameLst>
                                      </p:cBhvr>
                                      <p:to>
                                        <p:strVal val="visible"/>
                                      </p:to>
                                    </p:set>
                                    <p:anim calcmode="lin" valueType="num">
                                      <p:cBhvr>
                                        <p:cTn id="23" dur="10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638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638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638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6387">
                                            <p:txEl>
                                              <p:pRg st="3" end="3"/>
                                            </p:txEl>
                                          </p:spTgt>
                                        </p:tgtEl>
                                        <p:attrNameLst>
                                          <p:attrName>style.visibility</p:attrName>
                                        </p:attrNameLst>
                                      </p:cBhvr>
                                      <p:to>
                                        <p:strVal val="visible"/>
                                      </p:to>
                                    </p:set>
                                    <p:anim calcmode="lin" valueType="num">
                                      <p:cBhvr>
                                        <p:cTn id="31" dur="1000" fill="hold"/>
                                        <p:tgtEl>
                                          <p:spTgt spid="1638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638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638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638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The Principle of Veracity</a:t>
            </a:r>
          </a:p>
        </p:txBody>
      </p:sp>
      <p:sp>
        <p:nvSpPr>
          <p:cNvPr id="17411" name="Rectangle 3"/>
          <p:cNvSpPr>
            <a:spLocks noGrp="1" noChangeArrowheads="1"/>
          </p:cNvSpPr>
          <p:nvPr>
            <p:ph type="body" idx="1"/>
          </p:nvPr>
        </p:nvSpPr>
        <p:spPr/>
        <p:txBody>
          <a:bodyPr/>
          <a:lstStyle/>
          <a:p>
            <a:r>
              <a:rPr lang="en-US"/>
              <a:t>Truth telling</a:t>
            </a:r>
          </a:p>
          <a:p>
            <a:r>
              <a:rPr lang="en-US"/>
              <a:t>Obligation to full and honest disclosure</a:t>
            </a:r>
          </a:p>
        </p:txBody>
      </p:sp>
    </p:spTree>
    <p:extLst>
      <p:ext uri="{BB962C8B-B14F-4D97-AF65-F5344CB8AC3E}">
        <p14:creationId xmlns:p14="http://schemas.microsoft.com/office/powerpoint/2010/main" val="3886239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The Principle of Confidentiality</a:t>
            </a:r>
          </a:p>
        </p:txBody>
      </p:sp>
      <p:sp>
        <p:nvSpPr>
          <p:cNvPr id="18435" name="Rectangle 3"/>
          <p:cNvSpPr>
            <a:spLocks noGrp="1" noChangeArrowheads="1"/>
          </p:cNvSpPr>
          <p:nvPr>
            <p:ph type="body" idx="1"/>
          </p:nvPr>
        </p:nvSpPr>
        <p:spPr>
          <a:xfrm>
            <a:off x="685800" y="1981200"/>
            <a:ext cx="7772400" cy="4495800"/>
          </a:xfrm>
        </p:spPr>
        <p:txBody>
          <a:bodyPr/>
          <a:lstStyle/>
          <a:p>
            <a:r>
              <a:rPr lang="en-US"/>
              <a:t>Based on loyalty and trust</a:t>
            </a:r>
          </a:p>
          <a:p>
            <a:r>
              <a:rPr lang="en-US"/>
              <a:t>Maintain the confidentiality of all personal, medical and treatment information</a:t>
            </a:r>
          </a:p>
          <a:p>
            <a:r>
              <a:rPr lang="en-US"/>
              <a:t>Information to be revealed with consent and for the benefit of the patient</a:t>
            </a:r>
          </a:p>
          <a:p>
            <a:r>
              <a:rPr lang="en-US"/>
              <a:t>Except when ethically and legally required</a:t>
            </a:r>
          </a:p>
          <a:p>
            <a:r>
              <a:rPr lang="en-US"/>
              <a:t>Disclosure should not be beyond what is required </a:t>
            </a:r>
          </a:p>
          <a:p>
            <a:endParaRPr lang="en-US"/>
          </a:p>
        </p:txBody>
      </p:sp>
    </p:spTree>
    <p:extLst>
      <p:ext uri="{BB962C8B-B14F-4D97-AF65-F5344CB8AC3E}">
        <p14:creationId xmlns:p14="http://schemas.microsoft.com/office/powerpoint/2010/main" val="773266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 calcmode="lin" valueType="num">
                                      <p:cBhvr additive="base">
                                        <p:cTn id="31"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a:t>The Principle of Justice and Social Responsibility</a:t>
            </a:r>
          </a:p>
        </p:txBody>
      </p:sp>
      <p:sp>
        <p:nvSpPr>
          <p:cNvPr id="19459" name="Rectangle 3"/>
          <p:cNvSpPr>
            <a:spLocks noGrp="1" noChangeArrowheads="1"/>
          </p:cNvSpPr>
          <p:nvPr>
            <p:ph type="body" idx="1"/>
          </p:nvPr>
        </p:nvSpPr>
        <p:spPr/>
        <p:txBody>
          <a:bodyPr/>
          <a:lstStyle/>
          <a:p>
            <a:r>
              <a:rPr lang="en-US"/>
              <a:t>Actions are consistent, accountable and transparent</a:t>
            </a:r>
          </a:p>
          <a:p>
            <a:r>
              <a:rPr lang="en-US"/>
              <a:t>not to discriminate on age, sex, religion, race, position or rank</a:t>
            </a:r>
          </a:p>
          <a:p>
            <a:r>
              <a:rPr lang="en-US"/>
              <a:t>greater good of society</a:t>
            </a:r>
          </a:p>
          <a:p>
            <a:r>
              <a:rPr lang="en-US"/>
              <a:t>respect of the Law</a:t>
            </a:r>
          </a:p>
          <a:p>
            <a:r>
              <a:rPr lang="en-US"/>
              <a:t>equity and distribution of burden &amp; benefits</a:t>
            </a:r>
          </a:p>
        </p:txBody>
      </p:sp>
    </p:spTree>
    <p:extLst>
      <p:ext uri="{BB962C8B-B14F-4D97-AF65-F5344CB8AC3E}">
        <p14:creationId xmlns:p14="http://schemas.microsoft.com/office/powerpoint/2010/main" val="3220722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9459">
                                            <p:txEl>
                                              <p:pRg st="4" end="4"/>
                                            </p:txEl>
                                          </p:spTgt>
                                        </p:tgtEl>
                                        <p:attrNameLst>
                                          <p:attrName>style.visibility</p:attrName>
                                        </p:attrNameLst>
                                      </p:cBhvr>
                                      <p:to>
                                        <p:strVal val="visible"/>
                                      </p:to>
                                    </p:set>
                                    <p:anim calcmode="lin" valueType="num">
                                      <p:cBhvr additive="base">
                                        <p:cTn id="31" dur="500" fill="hold"/>
                                        <p:tgtEl>
                                          <p:spTgt spid="1945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Conflicts of Ethical Principles</a:t>
            </a:r>
          </a:p>
        </p:txBody>
      </p:sp>
      <p:sp>
        <p:nvSpPr>
          <p:cNvPr id="21507" name="Text Box 3"/>
          <p:cNvSpPr txBox="1">
            <a:spLocks noChangeArrowheads="1"/>
          </p:cNvSpPr>
          <p:nvPr/>
        </p:nvSpPr>
        <p:spPr bwMode="auto">
          <a:xfrm>
            <a:off x="1143000" y="26670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autonomy</a:t>
            </a:r>
          </a:p>
        </p:txBody>
      </p:sp>
      <p:sp>
        <p:nvSpPr>
          <p:cNvPr id="21508" name="Text Box 4"/>
          <p:cNvSpPr txBox="1">
            <a:spLocks noChangeArrowheads="1"/>
          </p:cNvSpPr>
          <p:nvPr/>
        </p:nvSpPr>
        <p:spPr bwMode="auto">
          <a:xfrm>
            <a:off x="1219200" y="38100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veracity</a:t>
            </a:r>
          </a:p>
        </p:txBody>
      </p:sp>
      <p:sp>
        <p:nvSpPr>
          <p:cNvPr id="21511" name="Text Box 7"/>
          <p:cNvSpPr txBox="1">
            <a:spLocks noChangeArrowheads="1"/>
          </p:cNvSpPr>
          <p:nvPr/>
        </p:nvSpPr>
        <p:spPr bwMode="auto">
          <a:xfrm>
            <a:off x="3048000" y="56388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confidentiality</a:t>
            </a:r>
            <a:endParaRPr lang="en-US" i="0"/>
          </a:p>
        </p:txBody>
      </p:sp>
      <p:sp>
        <p:nvSpPr>
          <p:cNvPr id="21513" name="Text Box 9"/>
          <p:cNvSpPr txBox="1">
            <a:spLocks noChangeArrowheads="1"/>
          </p:cNvSpPr>
          <p:nvPr/>
        </p:nvSpPr>
        <p:spPr bwMode="auto">
          <a:xfrm>
            <a:off x="3505200" y="14478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i="0"/>
              <a:t>paternalism</a:t>
            </a:r>
          </a:p>
        </p:txBody>
      </p:sp>
      <p:sp>
        <p:nvSpPr>
          <p:cNvPr id="21514" name="Text Box 10"/>
          <p:cNvSpPr txBox="1">
            <a:spLocks noChangeArrowheads="1"/>
          </p:cNvSpPr>
          <p:nvPr/>
        </p:nvSpPr>
        <p:spPr bwMode="auto">
          <a:xfrm>
            <a:off x="6019800" y="19812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nonmaleficence</a:t>
            </a:r>
          </a:p>
        </p:txBody>
      </p:sp>
      <p:sp>
        <p:nvSpPr>
          <p:cNvPr id="21515" name="Text Box 11"/>
          <p:cNvSpPr txBox="1">
            <a:spLocks noChangeArrowheads="1"/>
          </p:cNvSpPr>
          <p:nvPr/>
        </p:nvSpPr>
        <p:spPr bwMode="auto">
          <a:xfrm>
            <a:off x="6781800" y="38100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justice</a:t>
            </a:r>
          </a:p>
        </p:txBody>
      </p:sp>
      <p:sp>
        <p:nvSpPr>
          <p:cNvPr id="21516" name="Text Box 12"/>
          <p:cNvSpPr txBox="1">
            <a:spLocks noChangeArrowheads="1"/>
          </p:cNvSpPr>
          <p:nvPr/>
        </p:nvSpPr>
        <p:spPr bwMode="auto">
          <a:xfrm>
            <a:off x="6705600" y="52578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beneficence</a:t>
            </a:r>
          </a:p>
        </p:txBody>
      </p:sp>
      <p:sp>
        <p:nvSpPr>
          <p:cNvPr id="21517" name="Text Box 13"/>
          <p:cNvSpPr txBox="1">
            <a:spLocks noChangeArrowheads="1"/>
          </p:cNvSpPr>
          <p:nvPr/>
        </p:nvSpPr>
        <p:spPr bwMode="auto">
          <a:xfrm>
            <a:off x="4038600" y="25908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i="0"/>
              <a:t>research</a:t>
            </a:r>
          </a:p>
        </p:txBody>
      </p:sp>
      <p:sp>
        <p:nvSpPr>
          <p:cNvPr id="21518" name="Text Box 14"/>
          <p:cNvSpPr txBox="1">
            <a:spLocks noChangeArrowheads="1"/>
          </p:cNvSpPr>
          <p:nvPr/>
        </p:nvSpPr>
        <p:spPr bwMode="auto">
          <a:xfrm>
            <a:off x="2667000" y="3124200"/>
            <a:ext cx="1905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i="0"/>
              <a:t>dual obligations</a:t>
            </a:r>
          </a:p>
        </p:txBody>
      </p:sp>
      <p:sp>
        <p:nvSpPr>
          <p:cNvPr id="21519" name="Text Box 15"/>
          <p:cNvSpPr txBox="1">
            <a:spLocks noChangeArrowheads="1"/>
          </p:cNvSpPr>
          <p:nvPr/>
        </p:nvSpPr>
        <p:spPr bwMode="auto">
          <a:xfrm>
            <a:off x="5105400" y="3124200"/>
            <a:ext cx="152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i="0"/>
              <a:t>family interest</a:t>
            </a:r>
          </a:p>
        </p:txBody>
      </p:sp>
      <p:sp>
        <p:nvSpPr>
          <p:cNvPr id="21520" name="Text Box 16"/>
          <p:cNvSpPr txBox="1">
            <a:spLocks noChangeArrowheads="1"/>
          </p:cNvSpPr>
          <p:nvPr/>
        </p:nvSpPr>
        <p:spPr bwMode="auto">
          <a:xfrm>
            <a:off x="4114800" y="4267200"/>
            <a:ext cx="1905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i="0"/>
              <a:t>payer's interest</a:t>
            </a:r>
          </a:p>
        </p:txBody>
      </p:sp>
      <p:sp>
        <p:nvSpPr>
          <p:cNvPr id="21521" name="Line 17"/>
          <p:cNvSpPr>
            <a:spLocks noChangeShapeType="1"/>
          </p:cNvSpPr>
          <p:nvPr/>
        </p:nvSpPr>
        <p:spPr bwMode="auto">
          <a:xfrm>
            <a:off x="1905000" y="4343400"/>
            <a:ext cx="1371600" cy="137160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3" name="Line 19"/>
          <p:cNvSpPr>
            <a:spLocks noChangeShapeType="1"/>
          </p:cNvSpPr>
          <p:nvPr/>
        </p:nvSpPr>
        <p:spPr bwMode="auto">
          <a:xfrm flipV="1">
            <a:off x="7239000" y="4191000"/>
            <a:ext cx="0" cy="114300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4" name="Line 20"/>
          <p:cNvSpPr>
            <a:spLocks noChangeShapeType="1"/>
          </p:cNvSpPr>
          <p:nvPr/>
        </p:nvSpPr>
        <p:spPr bwMode="auto">
          <a:xfrm flipV="1">
            <a:off x="7239000" y="2362200"/>
            <a:ext cx="0" cy="129540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5" name="Line 21"/>
          <p:cNvSpPr>
            <a:spLocks noChangeShapeType="1"/>
          </p:cNvSpPr>
          <p:nvPr/>
        </p:nvSpPr>
        <p:spPr bwMode="auto">
          <a:xfrm flipH="1" flipV="1">
            <a:off x="5029200" y="1752600"/>
            <a:ext cx="914400" cy="45720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6" name="Line 22"/>
          <p:cNvSpPr>
            <a:spLocks noChangeShapeType="1"/>
          </p:cNvSpPr>
          <p:nvPr/>
        </p:nvSpPr>
        <p:spPr bwMode="auto">
          <a:xfrm flipH="1">
            <a:off x="2133600" y="1828800"/>
            <a:ext cx="1295400" cy="91440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7" name="Line 23"/>
          <p:cNvSpPr>
            <a:spLocks noChangeShapeType="1"/>
          </p:cNvSpPr>
          <p:nvPr/>
        </p:nvSpPr>
        <p:spPr bwMode="auto">
          <a:xfrm>
            <a:off x="1905000" y="3124200"/>
            <a:ext cx="0" cy="76200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30" name="Line 26"/>
          <p:cNvSpPr>
            <a:spLocks noChangeShapeType="1"/>
          </p:cNvSpPr>
          <p:nvPr/>
        </p:nvSpPr>
        <p:spPr bwMode="auto">
          <a:xfrm flipV="1">
            <a:off x="5029200" y="5638800"/>
            <a:ext cx="1752600" cy="3048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683119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1507"/>
                                        </p:tgtEl>
                                        <p:attrNameLst>
                                          <p:attrName>style.visibility</p:attrName>
                                        </p:attrNameLst>
                                      </p:cBhvr>
                                      <p:to>
                                        <p:strVal val="visible"/>
                                      </p:to>
                                    </p:set>
                                    <p:anim to="" calcmode="lin" valueType="num">
                                      <p:cBhvr>
                                        <p:cTn id="7" dur="1" fill="hold"/>
                                        <p:tgtEl>
                                          <p:spTgt spid="21507"/>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1513"/>
                                        </p:tgtEl>
                                        <p:attrNameLst>
                                          <p:attrName>style.visibility</p:attrName>
                                        </p:attrNameLst>
                                      </p:cBhvr>
                                      <p:to>
                                        <p:strVal val="visible"/>
                                      </p:to>
                                    </p:set>
                                    <p:anim to="" calcmode="lin" valueType="num">
                                      <p:cBhvr>
                                        <p:cTn id="12" dur="1" fill="hold"/>
                                        <p:tgtEl>
                                          <p:spTgt spid="21513"/>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21526"/>
                                        </p:tgtEl>
                                        <p:attrNameLst>
                                          <p:attrName>style.visibility</p:attrName>
                                        </p:attrNameLst>
                                      </p:cBhvr>
                                      <p:to>
                                        <p:strVal val="visible"/>
                                      </p:to>
                                    </p:set>
                                    <p:anim to="" calcmode="lin" valueType="num">
                                      <p:cBhvr>
                                        <p:cTn id="17" dur="1" fill="hold"/>
                                        <p:tgtEl>
                                          <p:spTgt spid="21526"/>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21514"/>
                                        </p:tgtEl>
                                        <p:attrNameLst>
                                          <p:attrName>style.visibility</p:attrName>
                                        </p:attrNameLst>
                                      </p:cBhvr>
                                      <p:to>
                                        <p:strVal val="visible"/>
                                      </p:to>
                                    </p:set>
                                    <p:anim to="" calcmode="lin" valueType="num">
                                      <p:cBhvr>
                                        <p:cTn id="22" dur="1" fill="hold"/>
                                        <p:tgtEl>
                                          <p:spTgt spid="21514"/>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21525"/>
                                        </p:tgtEl>
                                        <p:attrNameLst>
                                          <p:attrName>style.visibility</p:attrName>
                                        </p:attrNameLst>
                                      </p:cBhvr>
                                      <p:to>
                                        <p:strVal val="visible"/>
                                      </p:to>
                                    </p:set>
                                    <p:anim to="" calcmode="lin" valueType="num">
                                      <p:cBhvr>
                                        <p:cTn id="27" dur="1" fill="hold"/>
                                        <p:tgtEl>
                                          <p:spTgt spid="21525"/>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21515"/>
                                        </p:tgtEl>
                                        <p:attrNameLst>
                                          <p:attrName>style.visibility</p:attrName>
                                        </p:attrNameLst>
                                      </p:cBhvr>
                                      <p:to>
                                        <p:strVal val="visible"/>
                                      </p:to>
                                    </p:set>
                                    <p:anim to="" calcmode="lin" valueType="num">
                                      <p:cBhvr>
                                        <p:cTn id="32" dur="1" fill="hold"/>
                                        <p:tgtEl>
                                          <p:spTgt spid="21515"/>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21524"/>
                                        </p:tgtEl>
                                        <p:attrNameLst>
                                          <p:attrName>style.visibility</p:attrName>
                                        </p:attrNameLst>
                                      </p:cBhvr>
                                      <p:to>
                                        <p:strVal val="visible"/>
                                      </p:to>
                                    </p:set>
                                    <p:anim to="" calcmode="lin" valueType="num">
                                      <p:cBhvr>
                                        <p:cTn id="37" dur="1" fill="hold"/>
                                        <p:tgtEl>
                                          <p:spTgt spid="21524"/>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21516"/>
                                        </p:tgtEl>
                                        <p:attrNameLst>
                                          <p:attrName>style.visibility</p:attrName>
                                        </p:attrNameLst>
                                      </p:cBhvr>
                                      <p:to>
                                        <p:strVal val="visible"/>
                                      </p:to>
                                    </p:set>
                                    <p:anim to="" calcmode="lin" valueType="num">
                                      <p:cBhvr>
                                        <p:cTn id="42" dur="1" fill="hold"/>
                                        <p:tgtEl>
                                          <p:spTgt spid="21516"/>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0" nodeType="clickEffect">
                                  <p:stCondLst>
                                    <p:cond delay="0"/>
                                  </p:stCondLst>
                                  <p:childTnLst>
                                    <p:set>
                                      <p:cBhvr>
                                        <p:cTn id="46" dur="1" fill="hold">
                                          <p:stCondLst>
                                            <p:cond delay="499"/>
                                          </p:stCondLst>
                                        </p:cTn>
                                        <p:tgtEl>
                                          <p:spTgt spid="21523"/>
                                        </p:tgtEl>
                                        <p:attrNameLst>
                                          <p:attrName>style.visibility</p:attrName>
                                        </p:attrNameLst>
                                      </p:cBhvr>
                                      <p:to>
                                        <p:strVal val="visible"/>
                                      </p:to>
                                    </p:set>
                                    <p:anim to="" calcmode="lin" valueType="num">
                                      <p:cBhvr>
                                        <p:cTn id="47" dur="1" fill="hold"/>
                                        <p:tgtEl>
                                          <p:spTgt spid="21523"/>
                                        </p:tgtEl>
                                        <p:attrNameLst>
                                          <p:attrName/>
                                        </p:attrNameLst>
                                      </p:cBhvr>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4" presetClass="entr" presetSubtype="0" fill="hold" grpId="0" nodeType="clickEffect">
                                  <p:stCondLst>
                                    <p:cond delay="0"/>
                                  </p:stCondLst>
                                  <p:childTnLst>
                                    <p:set>
                                      <p:cBhvr>
                                        <p:cTn id="51" dur="1" fill="hold">
                                          <p:stCondLst>
                                            <p:cond delay="499"/>
                                          </p:stCondLst>
                                        </p:cTn>
                                        <p:tgtEl>
                                          <p:spTgt spid="21508"/>
                                        </p:tgtEl>
                                        <p:attrNameLst>
                                          <p:attrName>style.visibility</p:attrName>
                                        </p:attrNameLst>
                                      </p:cBhvr>
                                      <p:to>
                                        <p:strVal val="visible"/>
                                      </p:to>
                                    </p:set>
                                    <p:anim to="" calcmode="lin" valueType="num">
                                      <p:cBhvr>
                                        <p:cTn id="52" dur="1" fill="hold"/>
                                        <p:tgtEl>
                                          <p:spTgt spid="21508"/>
                                        </p:tgtEl>
                                        <p:attrNameLst>
                                          <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4" presetClass="entr" presetSubtype="0" fill="hold" grpId="0" nodeType="clickEffect">
                                  <p:stCondLst>
                                    <p:cond delay="0"/>
                                  </p:stCondLst>
                                  <p:childTnLst>
                                    <p:set>
                                      <p:cBhvr>
                                        <p:cTn id="56" dur="1" fill="hold">
                                          <p:stCondLst>
                                            <p:cond delay="499"/>
                                          </p:stCondLst>
                                        </p:cTn>
                                        <p:tgtEl>
                                          <p:spTgt spid="21511"/>
                                        </p:tgtEl>
                                        <p:attrNameLst>
                                          <p:attrName>style.visibility</p:attrName>
                                        </p:attrNameLst>
                                      </p:cBhvr>
                                      <p:to>
                                        <p:strVal val="visible"/>
                                      </p:to>
                                    </p:set>
                                    <p:anim to="" calcmode="lin" valueType="num">
                                      <p:cBhvr>
                                        <p:cTn id="57" dur="1" fill="hold"/>
                                        <p:tgtEl>
                                          <p:spTgt spid="21511"/>
                                        </p:tgtEl>
                                        <p:attrNameLst>
                                          <p:attrName/>
                                        </p:attrNameLst>
                                      </p:cBhvr>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4" presetClass="entr" presetSubtype="0" fill="hold" grpId="0" nodeType="clickEffect">
                                  <p:stCondLst>
                                    <p:cond delay="0"/>
                                  </p:stCondLst>
                                  <p:childTnLst>
                                    <p:set>
                                      <p:cBhvr>
                                        <p:cTn id="61" dur="1" fill="hold">
                                          <p:stCondLst>
                                            <p:cond delay="499"/>
                                          </p:stCondLst>
                                        </p:cTn>
                                        <p:tgtEl>
                                          <p:spTgt spid="21530"/>
                                        </p:tgtEl>
                                        <p:attrNameLst>
                                          <p:attrName>style.visibility</p:attrName>
                                        </p:attrNameLst>
                                      </p:cBhvr>
                                      <p:to>
                                        <p:strVal val="visible"/>
                                      </p:to>
                                    </p:set>
                                    <p:anim to="" calcmode="lin" valueType="num">
                                      <p:cBhvr>
                                        <p:cTn id="62" dur="1" fill="hold"/>
                                        <p:tgtEl>
                                          <p:spTgt spid="21530"/>
                                        </p:tgtEl>
                                        <p:attrNameLst>
                                          <p:attrName/>
                                        </p:attrNameLst>
                                      </p:cBhvr>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4" presetClass="entr" presetSubtype="0" fill="hold" grpId="0" nodeType="clickEffect">
                                  <p:stCondLst>
                                    <p:cond delay="0"/>
                                  </p:stCondLst>
                                  <p:childTnLst>
                                    <p:set>
                                      <p:cBhvr>
                                        <p:cTn id="66" dur="1" fill="hold">
                                          <p:stCondLst>
                                            <p:cond delay="499"/>
                                          </p:stCondLst>
                                        </p:cTn>
                                        <p:tgtEl>
                                          <p:spTgt spid="21521"/>
                                        </p:tgtEl>
                                        <p:attrNameLst>
                                          <p:attrName>style.visibility</p:attrName>
                                        </p:attrNameLst>
                                      </p:cBhvr>
                                      <p:to>
                                        <p:strVal val="visible"/>
                                      </p:to>
                                    </p:set>
                                    <p:anim to="" calcmode="lin" valueType="num">
                                      <p:cBhvr>
                                        <p:cTn id="67" dur="1" fill="hold"/>
                                        <p:tgtEl>
                                          <p:spTgt spid="21521"/>
                                        </p:tgtEl>
                                        <p:attrNameLst>
                                          <p:attrName/>
                                        </p:attrNameLst>
                                      </p:cBhvr>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3" presetClass="entr" presetSubtype="288" fill="hold" grpId="0" nodeType="clickEffect">
                                  <p:stCondLst>
                                    <p:cond delay="0"/>
                                  </p:stCondLst>
                                  <p:childTnLst>
                                    <p:set>
                                      <p:cBhvr>
                                        <p:cTn id="71" dur="1" fill="hold">
                                          <p:stCondLst>
                                            <p:cond delay="0"/>
                                          </p:stCondLst>
                                        </p:cTn>
                                        <p:tgtEl>
                                          <p:spTgt spid="21527"/>
                                        </p:tgtEl>
                                        <p:attrNameLst>
                                          <p:attrName>style.visibility</p:attrName>
                                        </p:attrNameLst>
                                      </p:cBhvr>
                                      <p:to>
                                        <p:strVal val="visible"/>
                                      </p:to>
                                    </p:set>
                                    <p:anim calcmode="lin" valueType="num">
                                      <p:cBhvr>
                                        <p:cTn id="72" dur="500" fill="hold"/>
                                        <p:tgtEl>
                                          <p:spTgt spid="21527"/>
                                        </p:tgtEl>
                                        <p:attrNameLst>
                                          <p:attrName>ppt_w</p:attrName>
                                        </p:attrNameLst>
                                      </p:cBhvr>
                                      <p:tavLst>
                                        <p:tav tm="0">
                                          <p:val>
                                            <p:strVal val="4/3*#ppt_w"/>
                                          </p:val>
                                        </p:tav>
                                        <p:tav tm="100000">
                                          <p:val>
                                            <p:strVal val="#ppt_w"/>
                                          </p:val>
                                        </p:tav>
                                      </p:tavLst>
                                    </p:anim>
                                    <p:anim calcmode="lin" valueType="num">
                                      <p:cBhvr>
                                        <p:cTn id="73" dur="500" fill="hold"/>
                                        <p:tgtEl>
                                          <p:spTgt spid="21527"/>
                                        </p:tgtEl>
                                        <p:attrNameLst>
                                          <p:attrName>ppt_h</p:attrName>
                                        </p:attrNameLst>
                                      </p:cBhvr>
                                      <p:tavLst>
                                        <p:tav tm="0">
                                          <p:val>
                                            <p:strVal val="4/3*#ppt_h"/>
                                          </p:val>
                                        </p:tav>
                                        <p:tav tm="100000">
                                          <p:val>
                                            <p:strVal val="#ppt_h"/>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4" presetClass="entr" presetSubtype="0" fill="hold" grpId="0" nodeType="clickEffect">
                                  <p:stCondLst>
                                    <p:cond delay="0"/>
                                  </p:stCondLst>
                                  <p:childTnLst>
                                    <p:set>
                                      <p:cBhvr>
                                        <p:cTn id="77" dur="1" fill="hold">
                                          <p:stCondLst>
                                            <p:cond delay="499"/>
                                          </p:stCondLst>
                                        </p:cTn>
                                        <p:tgtEl>
                                          <p:spTgt spid="21517"/>
                                        </p:tgtEl>
                                        <p:attrNameLst>
                                          <p:attrName>style.visibility</p:attrName>
                                        </p:attrNameLst>
                                      </p:cBhvr>
                                      <p:to>
                                        <p:strVal val="visible"/>
                                      </p:to>
                                    </p:set>
                                    <p:anim to="" calcmode="lin" valueType="num">
                                      <p:cBhvr>
                                        <p:cTn id="78" dur="1" fill="hold"/>
                                        <p:tgtEl>
                                          <p:spTgt spid="21517"/>
                                        </p:tgtEl>
                                        <p:attrNameLst>
                                          <p:attrName/>
                                        </p:attrNameLst>
                                      </p:cBhvr>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4" presetClass="entr" presetSubtype="0" fill="hold" grpId="0" nodeType="clickEffect">
                                  <p:stCondLst>
                                    <p:cond delay="0"/>
                                  </p:stCondLst>
                                  <p:childTnLst>
                                    <p:set>
                                      <p:cBhvr>
                                        <p:cTn id="82" dur="1" fill="hold">
                                          <p:stCondLst>
                                            <p:cond delay="499"/>
                                          </p:stCondLst>
                                        </p:cTn>
                                        <p:tgtEl>
                                          <p:spTgt spid="21518"/>
                                        </p:tgtEl>
                                        <p:attrNameLst>
                                          <p:attrName>style.visibility</p:attrName>
                                        </p:attrNameLst>
                                      </p:cBhvr>
                                      <p:to>
                                        <p:strVal val="visible"/>
                                      </p:to>
                                    </p:set>
                                    <p:anim to="" calcmode="lin" valueType="num">
                                      <p:cBhvr>
                                        <p:cTn id="83" dur="1" fill="hold"/>
                                        <p:tgtEl>
                                          <p:spTgt spid="21518"/>
                                        </p:tgtEl>
                                        <p:attrNameLst>
                                          <p:attrName/>
                                        </p:attrNameLst>
                                      </p:cBhvr>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4" presetClass="entr" presetSubtype="0" fill="hold" grpId="0" nodeType="clickEffect">
                                  <p:stCondLst>
                                    <p:cond delay="0"/>
                                  </p:stCondLst>
                                  <p:childTnLst>
                                    <p:set>
                                      <p:cBhvr>
                                        <p:cTn id="87" dur="1" fill="hold">
                                          <p:stCondLst>
                                            <p:cond delay="499"/>
                                          </p:stCondLst>
                                        </p:cTn>
                                        <p:tgtEl>
                                          <p:spTgt spid="21519"/>
                                        </p:tgtEl>
                                        <p:attrNameLst>
                                          <p:attrName>style.visibility</p:attrName>
                                        </p:attrNameLst>
                                      </p:cBhvr>
                                      <p:to>
                                        <p:strVal val="visible"/>
                                      </p:to>
                                    </p:set>
                                    <p:anim to="" calcmode="lin" valueType="num">
                                      <p:cBhvr>
                                        <p:cTn id="88" dur="1" fill="hold"/>
                                        <p:tgtEl>
                                          <p:spTgt spid="21519"/>
                                        </p:tgtEl>
                                        <p:attrNameLst>
                                          <p:attrName/>
                                        </p:attrNameLst>
                                      </p:cBhvr>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24" presetClass="entr" presetSubtype="0" fill="hold" grpId="0" nodeType="clickEffect">
                                  <p:stCondLst>
                                    <p:cond delay="0"/>
                                  </p:stCondLst>
                                  <p:childTnLst>
                                    <p:set>
                                      <p:cBhvr>
                                        <p:cTn id="92" dur="1" fill="hold">
                                          <p:stCondLst>
                                            <p:cond delay="499"/>
                                          </p:stCondLst>
                                        </p:cTn>
                                        <p:tgtEl>
                                          <p:spTgt spid="21520"/>
                                        </p:tgtEl>
                                        <p:attrNameLst>
                                          <p:attrName>style.visibility</p:attrName>
                                        </p:attrNameLst>
                                      </p:cBhvr>
                                      <p:to>
                                        <p:strVal val="visible"/>
                                      </p:to>
                                    </p:set>
                                    <p:anim to="" calcmode="lin" valueType="num">
                                      <p:cBhvr>
                                        <p:cTn id="93" dur="1" fill="hold"/>
                                        <p:tgtEl>
                                          <p:spTgt spid="2152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utoUpdateAnimBg="0"/>
      <p:bldP spid="21508" grpId="0" autoUpdateAnimBg="0"/>
      <p:bldP spid="21511" grpId="0" autoUpdateAnimBg="0"/>
      <p:bldP spid="21513" grpId="0" autoUpdateAnimBg="0"/>
      <p:bldP spid="21514" grpId="0" autoUpdateAnimBg="0"/>
      <p:bldP spid="21515" grpId="0" autoUpdateAnimBg="0"/>
      <p:bldP spid="21516" grpId="0" autoUpdateAnimBg="0"/>
      <p:bldP spid="21517" grpId="0" autoUpdateAnimBg="0"/>
      <p:bldP spid="21518" grpId="0" autoUpdateAnimBg="0"/>
      <p:bldP spid="21519" grpId="0" autoUpdateAnimBg="0"/>
      <p:bldP spid="21520" grpId="0" autoUpdateAnimBg="0"/>
      <p:bldP spid="21521" grpId="0" animBg="1"/>
      <p:bldP spid="21523" grpId="0" animBg="1"/>
      <p:bldP spid="21524" grpId="0" animBg="1"/>
      <p:bldP spid="21525" grpId="0" animBg="1"/>
      <p:bldP spid="21526" grpId="0" animBg="1"/>
      <p:bldP spid="21527" grpId="0" animBg="1"/>
      <p:bldP spid="2153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What is an Ethical Dilemma?</a:t>
            </a:r>
          </a:p>
        </p:txBody>
      </p:sp>
      <p:sp>
        <p:nvSpPr>
          <p:cNvPr id="99331" name="Rectangle 3"/>
          <p:cNvSpPr>
            <a:spLocks noGrp="1" noChangeArrowheads="1"/>
          </p:cNvSpPr>
          <p:nvPr>
            <p:ph type="body" idx="1"/>
          </p:nvPr>
        </p:nvSpPr>
        <p:spPr/>
        <p:txBody>
          <a:bodyPr/>
          <a:lstStyle/>
          <a:p>
            <a:r>
              <a:rPr lang="en-US" sz="2600"/>
              <a:t>A conflict between moral imperatives, i.e., “what is the right thing to do?”</a:t>
            </a:r>
          </a:p>
          <a:p>
            <a:pPr marL="742950" lvl="1" indent="-285750"/>
            <a:r>
              <a:rPr lang="en-US" sz="2200"/>
              <a:t>What is “medically” right vs. patient preference</a:t>
            </a:r>
          </a:p>
          <a:p>
            <a:pPr marL="1143000" lvl="2" indent="-228600"/>
            <a:r>
              <a:rPr lang="en-US" sz="2100"/>
              <a:t>Jehovah’s Witnesses and transfusions</a:t>
            </a:r>
          </a:p>
          <a:p>
            <a:pPr marL="742950" lvl="1" indent="-285750"/>
            <a:r>
              <a:rPr lang="en-US" sz="2200"/>
              <a:t>What is preferred by patient vs. proxy decision maker</a:t>
            </a:r>
          </a:p>
          <a:p>
            <a:pPr marL="1143000" lvl="2" indent="-228600"/>
            <a:r>
              <a:rPr lang="en-US" sz="2100"/>
              <a:t>Rights of minor vs. legal guardians</a:t>
            </a:r>
          </a:p>
          <a:p>
            <a:pPr marL="742950" lvl="1" indent="-285750"/>
            <a:r>
              <a:rPr lang="en-US" sz="2200"/>
              <a:t>What is best for patient vs. what is best for society</a:t>
            </a:r>
          </a:p>
          <a:p>
            <a:pPr marL="1143000" lvl="2" indent="-228600"/>
            <a:r>
              <a:rPr lang="en-US" sz="2100"/>
              <a:t>Commitment laws, notification of sexual partners of patients with HIV</a:t>
            </a:r>
          </a:p>
        </p:txBody>
      </p:sp>
    </p:spTree>
    <p:extLst>
      <p:ext uri="{BB962C8B-B14F-4D97-AF65-F5344CB8AC3E}">
        <p14:creationId xmlns:p14="http://schemas.microsoft.com/office/powerpoint/2010/main" val="2069673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pPr>
              <a:defRPr/>
            </a:pPr>
            <a:r>
              <a:rPr lang="en-US" sz="3600" smtClean="0"/>
              <a:t>Why study ethics?</a:t>
            </a:r>
          </a:p>
        </p:txBody>
      </p:sp>
      <p:graphicFrame>
        <p:nvGraphicFramePr>
          <p:cNvPr id="25603" name="Object 4"/>
          <p:cNvGraphicFramePr>
            <a:graphicFrameLocks noGrp="1" noChangeAspect="1"/>
          </p:cNvGraphicFramePr>
          <p:nvPr>
            <p:ph idx="1"/>
          </p:nvPr>
        </p:nvGraphicFramePr>
        <p:xfrm>
          <a:off x="5867400" y="228600"/>
          <a:ext cx="3025775" cy="2971800"/>
        </p:xfrm>
        <a:graphic>
          <a:graphicData uri="http://schemas.openxmlformats.org/presentationml/2006/ole">
            <mc:AlternateContent xmlns:mc="http://schemas.openxmlformats.org/markup-compatibility/2006">
              <mc:Choice xmlns:v="urn:schemas-microsoft-com:vml" Requires="v">
                <p:oleObj spid="_x0000_s1027" name="Clip" r:id="rId3" imgW="4016999" imgH="3945437" progId="MS_ClipArt_Gallery.5">
                  <p:embed/>
                </p:oleObj>
              </mc:Choice>
              <mc:Fallback>
                <p:oleObj name="Clip" r:id="rId3" imgW="4016999" imgH="3945437" progId="MS_ClipArt_Gallery.5">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228600"/>
                        <a:ext cx="3025775"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4" name="Text Placeholder 5"/>
          <p:cNvSpPr>
            <a:spLocks noGrp="1"/>
          </p:cNvSpPr>
          <p:nvPr>
            <p:ph type="body" sz="half" idx="2"/>
          </p:nvPr>
        </p:nvSpPr>
        <p:spPr bwMode="auto">
          <a:xfrm>
            <a:off x="457200" y="1435100"/>
            <a:ext cx="6019800" cy="4965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smtClean="0">
                <a:solidFill>
                  <a:schemeClr val="tx2"/>
                </a:solidFill>
                <a:latin typeface="Times New Roman" pitchFamily="18" charset="0"/>
              </a:rPr>
              <a:t>Ethical Dilemma</a:t>
            </a:r>
          </a:p>
          <a:p>
            <a:r>
              <a:rPr lang="en-US" sz="2400" smtClean="0">
                <a:solidFill>
                  <a:schemeClr val="tx2"/>
                </a:solidFill>
                <a:latin typeface="Times New Roman" pitchFamily="18" charset="0"/>
              </a:rPr>
              <a:t>Situations necessitating a choice between two equal (usually undesirable) alternatives</a:t>
            </a:r>
            <a:r>
              <a:rPr lang="en-US" sz="4000" smtClean="0">
                <a:solidFill>
                  <a:schemeClr val="tx2"/>
                </a:solidFill>
                <a:latin typeface="Times New Roman" pitchFamily="18" charset="0"/>
              </a:rPr>
              <a:t>.</a:t>
            </a:r>
          </a:p>
          <a:p>
            <a:pPr eaLnBrk="1" hangingPunct="1">
              <a:lnSpc>
                <a:spcPct val="90000"/>
              </a:lnSpc>
              <a:buFontTx/>
              <a:buChar char="•"/>
            </a:pPr>
            <a:r>
              <a:rPr lang="en-US" sz="2400" smtClean="0">
                <a:latin typeface="Times New Roman" pitchFamily="18" charset="0"/>
                <a:cs typeface="Times New Roman" pitchFamily="18" charset="0"/>
              </a:rPr>
              <a:t>Should a parent have a right to refuse immunizations for his or her child?</a:t>
            </a:r>
            <a:r>
              <a:rPr lang="en-US" sz="3600" smtClean="0">
                <a:latin typeface="Times New Roman" pitchFamily="18" charset="0"/>
                <a:cs typeface="Times New Roman" pitchFamily="18" charset="0"/>
              </a:rPr>
              <a:t> </a:t>
            </a:r>
            <a:endParaRPr lang="en-US" sz="4000" smtClean="0">
              <a:latin typeface="Times New Roman" pitchFamily="18" charset="0"/>
              <a:cs typeface="Times New Roman" pitchFamily="18" charset="0"/>
            </a:endParaRPr>
          </a:p>
          <a:p>
            <a:pPr eaLnBrk="1" hangingPunct="1">
              <a:lnSpc>
                <a:spcPct val="90000"/>
              </a:lnSpc>
              <a:buFontTx/>
              <a:buChar char="•"/>
            </a:pPr>
            <a:r>
              <a:rPr lang="en-US" sz="2400" smtClean="0">
                <a:latin typeface="Times New Roman" pitchFamily="18" charset="0"/>
                <a:cs typeface="Times New Roman" pitchFamily="18" charset="0"/>
              </a:rPr>
              <a:t>Should children with serious birth defects be kept alive?</a:t>
            </a:r>
          </a:p>
          <a:p>
            <a:pPr eaLnBrk="1" hangingPunct="1">
              <a:lnSpc>
                <a:spcPct val="90000"/>
              </a:lnSpc>
              <a:buFontTx/>
              <a:buChar char="•"/>
            </a:pPr>
            <a:r>
              <a:rPr lang="en-US" sz="2400" smtClean="0">
                <a:latin typeface="Times New Roman" pitchFamily="18" charset="0"/>
                <a:cs typeface="Times New Roman" pitchFamily="18" charset="0"/>
              </a:rPr>
              <a:t>Should a woman be allowed an abortion for any reason?</a:t>
            </a:r>
          </a:p>
          <a:p>
            <a:endParaRPr lang="en-US" sz="3600" smtClean="0"/>
          </a:p>
          <a:p>
            <a:endParaRPr lang="en-US" sz="3600" smtClean="0">
              <a:solidFill>
                <a:schemeClr val="tx2"/>
              </a:solidFill>
              <a:latin typeface="Times New Roman" pitchFamily="18" charset="0"/>
            </a:endParaRPr>
          </a:p>
          <a:p>
            <a:endParaRPr lang="en-US" sz="4000" smtClean="0"/>
          </a:p>
        </p:txBody>
      </p:sp>
    </p:spTree>
    <p:extLst>
      <p:ext uri="{BB962C8B-B14F-4D97-AF65-F5344CB8AC3E}">
        <p14:creationId xmlns:p14="http://schemas.microsoft.com/office/powerpoint/2010/main" val="1709986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7" name="Rectangle 5"/>
          <p:cNvSpPr>
            <a:spLocks noGrp="1" noChangeArrowheads="1"/>
          </p:cNvSpPr>
          <p:nvPr>
            <p:ph type="title"/>
          </p:nvPr>
        </p:nvSpPr>
        <p:spPr/>
        <p:txBody>
          <a:bodyPr/>
          <a:lstStyle/>
          <a:p>
            <a:r>
              <a:rPr lang="en-US"/>
              <a:t>Resolution of Ethical Dilemmas</a:t>
            </a:r>
          </a:p>
        </p:txBody>
      </p:sp>
      <p:sp>
        <p:nvSpPr>
          <p:cNvPr id="23558" name="Rectangle 6"/>
          <p:cNvSpPr>
            <a:spLocks noGrp="1" noChangeArrowheads="1"/>
          </p:cNvSpPr>
          <p:nvPr>
            <p:ph type="body" sz="half" idx="1"/>
          </p:nvPr>
        </p:nvSpPr>
        <p:spPr/>
        <p:txBody>
          <a:bodyPr/>
          <a:lstStyle/>
          <a:p>
            <a:r>
              <a:rPr lang="en-US"/>
              <a:t>Principles</a:t>
            </a:r>
          </a:p>
          <a:p>
            <a:r>
              <a:rPr lang="en-US"/>
              <a:t>Ethical codes</a:t>
            </a:r>
          </a:p>
          <a:p>
            <a:r>
              <a:rPr lang="en-US"/>
              <a:t>Clinical judgement</a:t>
            </a:r>
          </a:p>
          <a:p>
            <a:r>
              <a:rPr lang="en-US"/>
              <a:t>Reasoned analysis</a:t>
            </a:r>
          </a:p>
          <a:p>
            <a:r>
              <a:rPr lang="en-US"/>
              <a:t>Ethical committees</a:t>
            </a:r>
          </a:p>
          <a:p>
            <a:r>
              <a:rPr lang="en-US"/>
              <a:t>Ethical tests</a:t>
            </a:r>
          </a:p>
        </p:txBody>
      </p:sp>
      <p:sp>
        <p:nvSpPr>
          <p:cNvPr id="23559" name="Rectangle 7"/>
          <p:cNvSpPr>
            <a:spLocks noGrp="1" noChangeArrowheads="1"/>
          </p:cNvSpPr>
          <p:nvPr>
            <p:ph type="body" sz="half" idx="2"/>
          </p:nvPr>
        </p:nvSpPr>
        <p:spPr/>
        <p:txBody>
          <a:bodyPr/>
          <a:lstStyle/>
          <a:p>
            <a:r>
              <a:rPr lang="en-US" dirty="0"/>
              <a:t>Declarations</a:t>
            </a:r>
          </a:p>
          <a:p>
            <a:r>
              <a:rPr lang="en-US" dirty="0"/>
              <a:t>Oaths &amp; Pledges</a:t>
            </a:r>
          </a:p>
          <a:p>
            <a:r>
              <a:rPr lang="en-US" dirty="0" smtClean="0"/>
              <a:t>Common sense</a:t>
            </a:r>
            <a:endParaRPr lang="en-US" dirty="0"/>
          </a:p>
          <a:p>
            <a:r>
              <a:rPr lang="en-US" dirty="0"/>
              <a:t>Debate</a:t>
            </a:r>
          </a:p>
          <a:p>
            <a:r>
              <a:rPr lang="en-US" dirty="0"/>
              <a:t>Ethical Consults</a:t>
            </a:r>
          </a:p>
          <a:p>
            <a:r>
              <a:rPr lang="en-US" dirty="0"/>
              <a:t>The Law</a:t>
            </a:r>
          </a:p>
        </p:txBody>
      </p:sp>
    </p:spTree>
    <p:extLst>
      <p:ext uri="{BB962C8B-B14F-4D97-AF65-F5344CB8AC3E}">
        <p14:creationId xmlns:p14="http://schemas.microsoft.com/office/powerpoint/2010/main" val="2072202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3558">
                                            <p:txEl>
                                              <p:pRg st="0" end="0"/>
                                            </p:txEl>
                                          </p:spTgt>
                                        </p:tgtEl>
                                        <p:attrNameLst>
                                          <p:attrName>style.visibility</p:attrName>
                                        </p:attrNameLst>
                                      </p:cBhvr>
                                      <p:to>
                                        <p:strVal val="visible"/>
                                      </p:to>
                                    </p:set>
                                    <p:anim calcmode="lin" valueType="num">
                                      <p:cBhvr>
                                        <p:cTn id="7" dur="1000" fill="hold"/>
                                        <p:tgtEl>
                                          <p:spTgt spid="2355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355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355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355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3558">
                                            <p:txEl>
                                              <p:pRg st="1" end="1"/>
                                            </p:txEl>
                                          </p:spTgt>
                                        </p:tgtEl>
                                        <p:attrNameLst>
                                          <p:attrName>style.visibility</p:attrName>
                                        </p:attrNameLst>
                                      </p:cBhvr>
                                      <p:to>
                                        <p:strVal val="visible"/>
                                      </p:to>
                                    </p:set>
                                    <p:anim calcmode="lin" valueType="num">
                                      <p:cBhvr>
                                        <p:cTn id="15" dur="1000" fill="hold"/>
                                        <p:tgtEl>
                                          <p:spTgt spid="23558">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3558">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3558">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3558">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3558">
                                            <p:txEl>
                                              <p:pRg st="2" end="2"/>
                                            </p:txEl>
                                          </p:spTgt>
                                        </p:tgtEl>
                                        <p:attrNameLst>
                                          <p:attrName>style.visibility</p:attrName>
                                        </p:attrNameLst>
                                      </p:cBhvr>
                                      <p:to>
                                        <p:strVal val="visible"/>
                                      </p:to>
                                    </p:set>
                                    <p:anim calcmode="lin" valueType="num">
                                      <p:cBhvr>
                                        <p:cTn id="23" dur="1000" fill="hold"/>
                                        <p:tgtEl>
                                          <p:spTgt spid="23558">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3558">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3558">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3558">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23558">
                                            <p:txEl>
                                              <p:pRg st="3" end="3"/>
                                            </p:txEl>
                                          </p:spTgt>
                                        </p:tgtEl>
                                        <p:attrNameLst>
                                          <p:attrName>style.visibility</p:attrName>
                                        </p:attrNameLst>
                                      </p:cBhvr>
                                      <p:to>
                                        <p:strVal val="visible"/>
                                      </p:to>
                                    </p:set>
                                    <p:anim calcmode="lin" valueType="num">
                                      <p:cBhvr>
                                        <p:cTn id="31" dur="1000" fill="hold"/>
                                        <p:tgtEl>
                                          <p:spTgt spid="23558">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3558">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3558">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3558">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23558">
                                            <p:txEl>
                                              <p:pRg st="4" end="4"/>
                                            </p:txEl>
                                          </p:spTgt>
                                        </p:tgtEl>
                                        <p:attrNameLst>
                                          <p:attrName>style.visibility</p:attrName>
                                        </p:attrNameLst>
                                      </p:cBhvr>
                                      <p:to>
                                        <p:strVal val="visible"/>
                                      </p:to>
                                    </p:set>
                                    <p:anim calcmode="lin" valueType="num">
                                      <p:cBhvr>
                                        <p:cTn id="39" dur="1000" fill="hold"/>
                                        <p:tgtEl>
                                          <p:spTgt spid="23558">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3558">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3558">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23558">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23558">
                                            <p:txEl>
                                              <p:pRg st="5" end="5"/>
                                            </p:txEl>
                                          </p:spTgt>
                                        </p:tgtEl>
                                        <p:attrNameLst>
                                          <p:attrName>style.visibility</p:attrName>
                                        </p:attrNameLst>
                                      </p:cBhvr>
                                      <p:to>
                                        <p:strVal val="visible"/>
                                      </p:to>
                                    </p:set>
                                    <p:anim calcmode="lin" valueType="num">
                                      <p:cBhvr>
                                        <p:cTn id="47" dur="1000" fill="hold"/>
                                        <p:tgtEl>
                                          <p:spTgt spid="23558">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3558">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3558">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23558">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2" fill="hold" grpId="0" nodeType="clickEffect">
                                  <p:stCondLst>
                                    <p:cond delay="0"/>
                                  </p:stCondLst>
                                  <p:childTnLst>
                                    <p:set>
                                      <p:cBhvr>
                                        <p:cTn id="54" dur="1" fill="hold">
                                          <p:stCondLst>
                                            <p:cond delay="0"/>
                                          </p:stCondLst>
                                        </p:cTn>
                                        <p:tgtEl>
                                          <p:spTgt spid="23559">
                                            <p:txEl>
                                              <p:pRg st="0" end="0"/>
                                            </p:txEl>
                                          </p:spTgt>
                                        </p:tgtEl>
                                        <p:attrNameLst>
                                          <p:attrName>style.visibility</p:attrName>
                                        </p:attrNameLst>
                                      </p:cBhvr>
                                      <p:to>
                                        <p:strVal val="visible"/>
                                      </p:to>
                                    </p:set>
                                    <p:anim calcmode="lin" valueType="num">
                                      <p:cBhvr additive="base">
                                        <p:cTn id="55" dur="500"/>
                                        <p:tgtEl>
                                          <p:spTgt spid="23559">
                                            <p:txEl>
                                              <p:pRg st="0" end="0"/>
                                            </p:txEl>
                                          </p:spTgt>
                                        </p:tgtEl>
                                        <p:attrNameLst>
                                          <p:attrName>ppt_x</p:attrName>
                                        </p:attrNameLst>
                                      </p:cBhvr>
                                      <p:tavLst>
                                        <p:tav tm="0">
                                          <p:val>
                                            <p:strVal val="#ppt_x+#ppt_w*1.125000"/>
                                          </p:val>
                                        </p:tav>
                                        <p:tav tm="100000">
                                          <p:val>
                                            <p:strVal val="#ppt_x"/>
                                          </p:val>
                                        </p:tav>
                                      </p:tavLst>
                                    </p:anim>
                                    <p:animEffect transition="in" filter="wipe(left)">
                                      <p:cBhvr>
                                        <p:cTn id="56" dur="500"/>
                                        <p:tgtEl>
                                          <p:spTgt spid="23559">
                                            <p:txEl>
                                              <p:pRg st="0" end="0"/>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2" presetClass="entr" presetSubtype="2" fill="hold" grpId="0" nodeType="clickEffect">
                                  <p:stCondLst>
                                    <p:cond delay="0"/>
                                  </p:stCondLst>
                                  <p:childTnLst>
                                    <p:set>
                                      <p:cBhvr>
                                        <p:cTn id="60" dur="1" fill="hold">
                                          <p:stCondLst>
                                            <p:cond delay="0"/>
                                          </p:stCondLst>
                                        </p:cTn>
                                        <p:tgtEl>
                                          <p:spTgt spid="23559">
                                            <p:txEl>
                                              <p:pRg st="1" end="1"/>
                                            </p:txEl>
                                          </p:spTgt>
                                        </p:tgtEl>
                                        <p:attrNameLst>
                                          <p:attrName>style.visibility</p:attrName>
                                        </p:attrNameLst>
                                      </p:cBhvr>
                                      <p:to>
                                        <p:strVal val="visible"/>
                                      </p:to>
                                    </p:set>
                                    <p:anim calcmode="lin" valueType="num">
                                      <p:cBhvr additive="base">
                                        <p:cTn id="61" dur="500"/>
                                        <p:tgtEl>
                                          <p:spTgt spid="23559">
                                            <p:txEl>
                                              <p:pRg st="1" end="1"/>
                                            </p:txEl>
                                          </p:spTgt>
                                        </p:tgtEl>
                                        <p:attrNameLst>
                                          <p:attrName>ppt_x</p:attrName>
                                        </p:attrNameLst>
                                      </p:cBhvr>
                                      <p:tavLst>
                                        <p:tav tm="0">
                                          <p:val>
                                            <p:strVal val="#ppt_x+#ppt_w*1.125000"/>
                                          </p:val>
                                        </p:tav>
                                        <p:tav tm="100000">
                                          <p:val>
                                            <p:strVal val="#ppt_x"/>
                                          </p:val>
                                        </p:tav>
                                      </p:tavLst>
                                    </p:anim>
                                    <p:animEffect transition="in" filter="wipe(left)">
                                      <p:cBhvr>
                                        <p:cTn id="62" dur="500"/>
                                        <p:tgtEl>
                                          <p:spTgt spid="23559">
                                            <p:txEl>
                                              <p:pRg st="1" end="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2" presetClass="entr" presetSubtype="2" fill="hold" grpId="0" nodeType="clickEffect">
                                  <p:stCondLst>
                                    <p:cond delay="0"/>
                                  </p:stCondLst>
                                  <p:childTnLst>
                                    <p:set>
                                      <p:cBhvr>
                                        <p:cTn id="66" dur="1" fill="hold">
                                          <p:stCondLst>
                                            <p:cond delay="0"/>
                                          </p:stCondLst>
                                        </p:cTn>
                                        <p:tgtEl>
                                          <p:spTgt spid="23559">
                                            <p:txEl>
                                              <p:pRg st="2" end="2"/>
                                            </p:txEl>
                                          </p:spTgt>
                                        </p:tgtEl>
                                        <p:attrNameLst>
                                          <p:attrName>style.visibility</p:attrName>
                                        </p:attrNameLst>
                                      </p:cBhvr>
                                      <p:to>
                                        <p:strVal val="visible"/>
                                      </p:to>
                                    </p:set>
                                    <p:anim calcmode="lin" valueType="num">
                                      <p:cBhvr additive="base">
                                        <p:cTn id="67" dur="500"/>
                                        <p:tgtEl>
                                          <p:spTgt spid="23559">
                                            <p:txEl>
                                              <p:pRg st="2" end="2"/>
                                            </p:txEl>
                                          </p:spTgt>
                                        </p:tgtEl>
                                        <p:attrNameLst>
                                          <p:attrName>ppt_x</p:attrName>
                                        </p:attrNameLst>
                                      </p:cBhvr>
                                      <p:tavLst>
                                        <p:tav tm="0">
                                          <p:val>
                                            <p:strVal val="#ppt_x+#ppt_w*1.125000"/>
                                          </p:val>
                                        </p:tav>
                                        <p:tav tm="100000">
                                          <p:val>
                                            <p:strVal val="#ppt_x"/>
                                          </p:val>
                                        </p:tav>
                                      </p:tavLst>
                                    </p:anim>
                                    <p:animEffect transition="in" filter="wipe(left)">
                                      <p:cBhvr>
                                        <p:cTn id="68" dur="500"/>
                                        <p:tgtEl>
                                          <p:spTgt spid="23559">
                                            <p:txEl>
                                              <p:pRg st="2" end="2"/>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2" presetClass="entr" presetSubtype="2" fill="hold" grpId="0" nodeType="clickEffect">
                                  <p:stCondLst>
                                    <p:cond delay="0"/>
                                  </p:stCondLst>
                                  <p:childTnLst>
                                    <p:set>
                                      <p:cBhvr>
                                        <p:cTn id="72" dur="1" fill="hold">
                                          <p:stCondLst>
                                            <p:cond delay="0"/>
                                          </p:stCondLst>
                                        </p:cTn>
                                        <p:tgtEl>
                                          <p:spTgt spid="23559">
                                            <p:txEl>
                                              <p:pRg st="3" end="3"/>
                                            </p:txEl>
                                          </p:spTgt>
                                        </p:tgtEl>
                                        <p:attrNameLst>
                                          <p:attrName>style.visibility</p:attrName>
                                        </p:attrNameLst>
                                      </p:cBhvr>
                                      <p:to>
                                        <p:strVal val="visible"/>
                                      </p:to>
                                    </p:set>
                                    <p:anim calcmode="lin" valueType="num">
                                      <p:cBhvr additive="base">
                                        <p:cTn id="73" dur="500"/>
                                        <p:tgtEl>
                                          <p:spTgt spid="23559">
                                            <p:txEl>
                                              <p:pRg st="3" end="3"/>
                                            </p:txEl>
                                          </p:spTgt>
                                        </p:tgtEl>
                                        <p:attrNameLst>
                                          <p:attrName>ppt_x</p:attrName>
                                        </p:attrNameLst>
                                      </p:cBhvr>
                                      <p:tavLst>
                                        <p:tav tm="0">
                                          <p:val>
                                            <p:strVal val="#ppt_x+#ppt_w*1.125000"/>
                                          </p:val>
                                        </p:tav>
                                        <p:tav tm="100000">
                                          <p:val>
                                            <p:strVal val="#ppt_x"/>
                                          </p:val>
                                        </p:tav>
                                      </p:tavLst>
                                    </p:anim>
                                    <p:animEffect transition="in" filter="wipe(left)">
                                      <p:cBhvr>
                                        <p:cTn id="74" dur="500"/>
                                        <p:tgtEl>
                                          <p:spTgt spid="23559">
                                            <p:txEl>
                                              <p:pRg st="3" end="3"/>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2" presetClass="entr" presetSubtype="2" fill="hold" grpId="0" nodeType="clickEffect">
                                  <p:stCondLst>
                                    <p:cond delay="0"/>
                                  </p:stCondLst>
                                  <p:childTnLst>
                                    <p:set>
                                      <p:cBhvr>
                                        <p:cTn id="78" dur="1" fill="hold">
                                          <p:stCondLst>
                                            <p:cond delay="0"/>
                                          </p:stCondLst>
                                        </p:cTn>
                                        <p:tgtEl>
                                          <p:spTgt spid="23559">
                                            <p:txEl>
                                              <p:pRg st="4" end="4"/>
                                            </p:txEl>
                                          </p:spTgt>
                                        </p:tgtEl>
                                        <p:attrNameLst>
                                          <p:attrName>style.visibility</p:attrName>
                                        </p:attrNameLst>
                                      </p:cBhvr>
                                      <p:to>
                                        <p:strVal val="visible"/>
                                      </p:to>
                                    </p:set>
                                    <p:anim calcmode="lin" valueType="num">
                                      <p:cBhvr additive="base">
                                        <p:cTn id="79" dur="500"/>
                                        <p:tgtEl>
                                          <p:spTgt spid="23559">
                                            <p:txEl>
                                              <p:pRg st="4" end="4"/>
                                            </p:txEl>
                                          </p:spTgt>
                                        </p:tgtEl>
                                        <p:attrNameLst>
                                          <p:attrName>ppt_x</p:attrName>
                                        </p:attrNameLst>
                                      </p:cBhvr>
                                      <p:tavLst>
                                        <p:tav tm="0">
                                          <p:val>
                                            <p:strVal val="#ppt_x+#ppt_w*1.125000"/>
                                          </p:val>
                                        </p:tav>
                                        <p:tav tm="100000">
                                          <p:val>
                                            <p:strVal val="#ppt_x"/>
                                          </p:val>
                                        </p:tav>
                                      </p:tavLst>
                                    </p:anim>
                                    <p:animEffect transition="in" filter="wipe(left)">
                                      <p:cBhvr>
                                        <p:cTn id="80" dur="500"/>
                                        <p:tgtEl>
                                          <p:spTgt spid="23559">
                                            <p:txEl>
                                              <p:pRg st="4" end="4"/>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2" presetClass="entr" presetSubtype="2" fill="hold" grpId="0" nodeType="clickEffect">
                                  <p:stCondLst>
                                    <p:cond delay="0"/>
                                  </p:stCondLst>
                                  <p:childTnLst>
                                    <p:set>
                                      <p:cBhvr>
                                        <p:cTn id="84" dur="1" fill="hold">
                                          <p:stCondLst>
                                            <p:cond delay="0"/>
                                          </p:stCondLst>
                                        </p:cTn>
                                        <p:tgtEl>
                                          <p:spTgt spid="23559">
                                            <p:txEl>
                                              <p:pRg st="5" end="5"/>
                                            </p:txEl>
                                          </p:spTgt>
                                        </p:tgtEl>
                                        <p:attrNameLst>
                                          <p:attrName>style.visibility</p:attrName>
                                        </p:attrNameLst>
                                      </p:cBhvr>
                                      <p:to>
                                        <p:strVal val="visible"/>
                                      </p:to>
                                    </p:set>
                                    <p:anim calcmode="lin" valueType="num">
                                      <p:cBhvr additive="base">
                                        <p:cTn id="85" dur="500"/>
                                        <p:tgtEl>
                                          <p:spTgt spid="23559">
                                            <p:txEl>
                                              <p:pRg st="5" end="5"/>
                                            </p:txEl>
                                          </p:spTgt>
                                        </p:tgtEl>
                                        <p:attrNameLst>
                                          <p:attrName>ppt_x</p:attrName>
                                        </p:attrNameLst>
                                      </p:cBhvr>
                                      <p:tavLst>
                                        <p:tav tm="0">
                                          <p:val>
                                            <p:strVal val="#ppt_x+#ppt_w*1.125000"/>
                                          </p:val>
                                        </p:tav>
                                        <p:tav tm="100000">
                                          <p:val>
                                            <p:strVal val="#ppt_x"/>
                                          </p:val>
                                        </p:tav>
                                      </p:tavLst>
                                    </p:anim>
                                    <p:animEffect transition="in" filter="wipe(left)">
                                      <p:cBhvr>
                                        <p:cTn id="86" dur="500"/>
                                        <p:tgtEl>
                                          <p:spTgt spid="235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build="p" autoUpdateAnimBg="0"/>
      <p:bldP spid="2355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normAutofit fontScale="90000"/>
          </a:bodyPr>
          <a:lstStyle/>
          <a:p>
            <a:r>
              <a:rPr lang="en-US"/>
              <a:t>Current Operative Principles of Medical Ethics</a:t>
            </a:r>
          </a:p>
        </p:txBody>
      </p:sp>
      <p:sp>
        <p:nvSpPr>
          <p:cNvPr id="154627" name="Rectangle 3"/>
          <p:cNvSpPr>
            <a:spLocks noGrp="1" noChangeArrowheads="1"/>
          </p:cNvSpPr>
          <p:nvPr>
            <p:ph type="body" sz="half" idx="1"/>
          </p:nvPr>
        </p:nvSpPr>
        <p:spPr/>
        <p:txBody>
          <a:bodyPr/>
          <a:lstStyle/>
          <a:p>
            <a:r>
              <a:rPr lang="en-US" sz="2600"/>
              <a:t>The Principle of Make-more-money-ence</a:t>
            </a:r>
          </a:p>
          <a:p>
            <a:pPr lvl="2"/>
            <a:r>
              <a:rPr lang="en-US" sz="2100"/>
              <a:t>The overriding principle of all physician behavior, this above all dictates patient care decisions.  </a:t>
            </a:r>
          </a:p>
        </p:txBody>
      </p:sp>
      <p:pic>
        <p:nvPicPr>
          <p:cNvPr id="154629" name="Picture 5"/>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595563"/>
            <a:ext cx="4038600" cy="2657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05748176"/>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dirty="0" smtClean="0"/>
              <a:t>Learning Objectives</a:t>
            </a:r>
            <a:endParaRPr lang="en-US" dirty="0"/>
          </a:p>
        </p:txBody>
      </p:sp>
      <p:sp>
        <p:nvSpPr>
          <p:cNvPr id="189443" name="Rectangle 3"/>
          <p:cNvSpPr>
            <a:spLocks noGrp="1" noChangeArrowheads="1"/>
          </p:cNvSpPr>
          <p:nvPr>
            <p:ph type="body" idx="1"/>
          </p:nvPr>
        </p:nvSpPr>
        <p:spPr/>
        <p:txBody>
          <a:bodyPr/>
          <a:lstStyle/>
          <a:p>
            <a:r>
              <a:rPr lang="en-US"/>
              <a:t>What is medical ethics?</a:t>
            </a:r>
          </a:p>
          <a:p>
            <a:r>
              <a:rPr lang="en-US"/>
              <a:t>What are the generally accepted principles of medical ethics?</a:t>
            </a:r>
          </a:p>
          <a:p>
            <a:r>
              <a:rPr lang="en-US"/>
              <a:t>How have medical ethics developed to the form we know today?</a:t>
            </a:r>
          </a:p>
          <a:p>
            <a:r>
              <a:rPr lang="en-US"/>
              <a:t>What are codes of medical ethics, and which ones do we follow?  </a:t>
            </a:r>
          </a:p>
        </p:txBody>
      </p:sp>
    </p:spTree>
    <p:extLst>
      <p:ext uri="{BB962C8B-B14F-4D97-AF65-F5344CB8AC3E}">
        <p14:creationId xmlns:p14="http://schemas.microsoft.com/office/powerpoint/2010/main" val="12118579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normAutofit fontScale="90000"/>
          </a:bodyPr>
          <a:lstStyle/>
          <a:p>
            <a:r>
              <a:rPr lang="en-US"/>
              <a:t>Current Operative Principles of Medical Ethics</a:t>
            </a:r>
          </a:p>
        </p:txBody>
      </p:sp>
      <p:sp>
        <p:nvSpPr>
          <p:cNvPr id="155651" name="Rectangle 3"/>
          <p:cNvSpPr>
            <a:spLocks noGrp="1" noChangeArrowheads="1"/>
          </p:cNvSpPr>
          <p:nvPr>
            <p:ph type="body" sz="half" idx="1"/>
          </p:nvPr>
        </p:nvSpPr>
        <p:spPr/>
        <p:txBody>
          <a:bodyPr/>
          <a:lstStyle/>
          <a:p>
            <a:r>
              <a:rPr lang="en-US" sz="2600"/>
              <a:t>The principle of Don’t-get-sued-ience</a:t>
            </a:r>
          </a:p>
          <a:p>
            <a:pPr lvl="2"/>
            <a:r>
              <a:rPr lang="en-US" sz="2100"/>
              <a:t>Second only to make-more-money-ence, this most important principle is behind many unnecessary tests and consults.  </a:t>
            </a:r>
          </a:p>
        </p:txBody>
      </p:sp>
      <p:pic>
        <p:nvPicPr>
          <p:cNvPr id="155653" name="Picture 5"/>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29213" y="2771775"/>
            <a:ext cx="3076575" cy="2305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26332889"/>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normAutofit fontScale="90000"/>
          </a:bodyPr>
          <a:lstStyle/>
          <a:p>
            <a:r>
              <a:rPr lang="en-US"/>
              <a:t>Current Operative Principles of Medical Ethics</a:t>
            </a:r>
          </a:p>
        </p:txBody>
      </p:sp>
      <p:sp>
        <p:nvSpPr>
          <p:cNvPr id="156675" name="Rectangle 3"/>
          <p:cNvSpPr>
            <a:spLocks noGrp="1" noChangeArrowheads="1"/>
          </p:cNvSpPr>
          <p:nvPr>
            <p:ph type="body" sz="half" idx="1"/>
          </p:nvPr>
        </p:nvSpPr>
        <p:spPr/>
        <p:txBody>
          <a:bodyPr/>
          <a:lstStyle/>
          <a:p>
            <a:r>
              <a:rPr lang="en-US" sz="2600"/>
              <a:t>The Principle of Turficence</a:t>
            </a:r>
          </a:p>
          <a:p>
            <a:pPr lvl="2"/>
            <a:r>
              <a:rPr lang="en-US" sz="2100"/>
              <a:t>Learned early in med school or residency, this principle requires the physician to always ask the question, “could I turf this patient to someone else?”</a:t>
            </a:r>
          </a:p>
        </p:txBody>
      </p:sp>
      <p:pic>
        <p:nvPicPr>
          <p:cNvPr id="156677" name="Picture 5"/>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406650"/>
            <a:ext cx="4038600" cy="3035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3905487"/>
      </p:ext>
    </p:extLst>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normAutofit fontScale="90000"/>
          </a:bodyPr>
          <a:lstStyle/>
          <a:p>
            <a:r>
              <a:rPr lang="en-US"/>
              <a:t>Current Operative Principles of Medical Ethics</a:t>
            </a:r>
          </a:p>
        </p:txBody>
      </p:sp>
      <p:sp>
        <p:nvSpPr>
          <p:cNvPr id="184323" name="Rectangle 3"/>
          <p:cNvSpPr>
            <a:spLocks noGrp="1" noChangeArrowheads="1"/>
          </p:cNvSpPr>
          <p:nvPr>
            <p:ph type="body" sz="half" idx="1"/>
          </p:nvPr>
        </p:nvSpPr>
        <p:spPr/>
        <p:txBody>
          <a:bodyPr/>
          <a:lstStyle/>
          <a:p>
            <a:r>
              <a:rPr lang="en-US" sz="2600"/>
              <a:t>The Principle of Distributive Justice</a:t>
            </a:r>
          </a:p>
          <a:p>
            <a:pPr lvl="2"/>
            <a:r>
              <a:rPr lang="en-US" sz="2100"/>
              <a:t>Distribute the blame of your failure to as many other people as possible, including the patient.  </a:t>
            </a:r>
          </a:p>
        </p:txBody>
      </p:sp>
      <p:pic>
        <p:nvPicPr>
          <p:cNvPr id="184325" name="Picture 5"/>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343400" y="1828800"/>
            <a:ext cx="4800600" cy="4021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19178371"/>
      </p:ext>
    </p:extLst>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normAutofit fontScale="90000"/>
          </a:bodyPr>
          <a:lstStyle/>
          <a:p>
            <a:r>
              <a:rPr lang="en-US"/>
              <a:t>Current Operative Principles of Medical Ethics</a:t>
            </a:r>
          </a:p>
        </p:txBody>
      </p:sp>
      <p:sp>
        <p:nvSpPr>
          <p:cNvPr id="186371" name="Rectangle 3"/>
          <p:cNvSpPr>
            <a:spLocks noGrp="1" noChangeArrowheads="1"/>
          </p:cNvSpPr>
          <p:nvPr>
            <p:ph type="body" sz="half" idx="1"/>
          </p:nvPr>
        </p:nvSpPr>
        <p:spPr/>
        <p:txBody>
          <a:bodyPr/>
          <a:lstStyle/>
          <a:p>
            <a:r>
              <a:rPr lang="en-US" sz="2600"/>
              <a:t>The Principle of Malevolence</a:t>
            </a:r>
          </a:p>
          <a:p>
            <a:pPr lvl="2"/>
            <a:r>
              <a:rPr lang="en-US" sz="2100"/>
              <a:t>The more of a jerk you are to the staff, the farther you’ll go.  </a:t>
            </a:r>
          </a:p>
          <a:p>
            <a:pPr lvl="2"/>
            <a:r>
              <a:rPr lang="en-US" sz="2100"/>
              <a:t>Screaming and yelling is a perfectly acceptable practice and has a long, proud tradition in medicine.  </a:t>
            </a:r>
          </a:p>
        </p:txBody>
      </p:sp>
      <p:pic>
        <p:nvPicPr>
          <p:cNvPr id="186373" name="Picture 5"/>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00600" y="1828800"/>
            <a:ext cx="4038600" cy="402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23093589"/>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09600" y="228600"/>
            <a:ext cx="6096000" cy="1143000"/>
          </a:xfrm>
        </p:spPr>
        <p:txBody>
          <a:bodyPr/>
          <a:lstStyle/>
          <a:p>
            <a:r>
              <a:rPr lang="en-US"/>
              <a:t>Medical Ethics</a:t>
            </a:r>
          </a:p>
        </p:txBody>
      </p:sp>
      <p:sp>
        <p:nvSpPr>
          <p:cNvPr id="83971" name="Rectangle 3"/>
          <p:cNvSpPr>
            <a:spLocks noGrp="1" noChangeArrowheads="1"/>
          </p:cNvSpPr>
          <p:nvPr>
            <p:ph type="body" idx="1"/>
          </p:nvPr>
        </p:nvSpPr>
        <p:spPr>
          <a:xfrm>
            <a:off x="0" y="1219200"/>
            <a:ext cx="8991600" cy="5638800"/>
          </a:xfrm>
        </p:spPr>
        <p:txBody>
          <a:bodyPr/>
          <a:lstStyle/>
          <a:p>
            <a:pPr>
              <a:lnSpc>
                <a:spcPct val="90000"/>
              </a:lnSpc>
            </a:pPr>
            <a:r>
              <a:rPr lang="en-US"/>
              <a:t>Long history</a:t>
            </a:r>
            <a:endParaRPr lang="en-US" sz="2400"/>
          </a:p>
          <a:p>
            <a:pPr lvl="1">
              <a:lnSpc>
                <a:spcPct val="90000"/>
              </a:lnSpc>
            </a:pPr>
            <a:r>
              <a:rPr lang="en-US" sz="2200"/>
              <a:t>Third Dynasty (Egypt) 2700 BCE</a:t>
            </a:r>
          </a:p>
          <a:p>
            <a:pPr lvl="1">
              <a:lnSpc>
                <a:spcPct val="90000"/>
              </a:lnSpc>
            </a:pPr>
            <a:r>
              <a:rPr lang="en-US" sz="2200"/>
              <a:t>Code of Hammurabi (Babylon) 1750 BCE: If the physician succeeds, he gets paid. If he fails, at worst he loses his hands.</a:t>
            </a:r>
          </a:p>
          <a:p>
            <a:pPr lvl="1">
              <a:lnSpc>
                <a:spcPct val="90000"/>
              </a:lnSpc>
            </a:pPr>
            <a:r>
              <a:rPr lang="en-US" sz="2200"/>
              <a:t>Oath of the Hindu Physician (Vaidya’s Oath) 15</a:t>
            </a:r>
            <a:r>
              <a:rPr lang="en-US" sz="2200" baseline="30000"/>
              <a:t>th</a:t>
            </a:r>
            <a:r>
              <a:rPr lang="en-US" sz="2200"/>
              <a:t> cy. BCE</a:t>
            </a:r>
            <a:endParaRPr lang="en-US"/>
          </a:p>
          <a:p>
            <a:pPr lvl="1">
              <a:lnSpc>
                <a:spcPct val="90000"/>
              </a:lnSpc>
            </a:pPr>
            <a:r>
              <a:rPr lang="en-US" sz="2200"/>
              <a:t>Hippocratic oath (Hippocrates, ca 460-370 BCE)</a:t>
            </a:r>
          </a:p>
          <a:p>
            <a:pPr lvl="1">
              <a:lnSpc>
                <a:spcPct val="90000"/>
              </a:lnSpc>
            </a:pPr>
            <a:r>
              <a:rPr lang="en-US" sz="2200"/>
              <a:t>The Oath of Asaph and Yohanan (ca 6</a:t>
            </a:r>
            <a:r>
              <a:rPr lang="en-US" sz="2200" baseline="30000"/>
              <a:t>th</a:t>
            </a:r>
            <a:r>
              <a:rPr lang="en-US" sz="2200"/>
              <a:t> cy. CE)</a:t>
            </a:r>
          </a:p>
          <a:p>
            <a:pPr lvl="1">
              <a:lnSpc>
                <a:spcPct val="90000"/>
              </a:lnSpc>
            </a:pPr>
            <a:r>
              <a:rPr lang="en-US" sz="2200"/>
              <a:t>Advice to a Physician (Persia) 10</a:t>
            </a:r>
            <a:r>
              <a:rPr lang="en-US" sz="2200" baseline="30000"/>
              <a:t>th</a:t>
            </a:r>
            <a:r>
              <a:rPr lang="en-US" sz="2200"/>
              <a:t> cy. CE </a:t>
            </a:r>
          </a:p>
          <a:p>
            <a:pPr lvl="1">
              <a:lnSpc>
                <a:spcPct val="90000"/>
              </a:lnSpc>
            </a:pPr>
            <a:r>
              <a:rPr lang="en-US" sz="2200"/>
              <a:t>Oath of Maimonides 12</a:t>
            </a:r>
            <a:r>
              <a:rPr lang="en-US" sz="2200" baseline="30000"/>
              <a:t>th</a:t>
            </a:r>
            <a:r>
              <a:rPr lang="en-US" sz="2200"/>
              <a:t> cy. CE</a:t>
            </a:r>
          </a:p>
          <a:p>
            <a:pPr lvl="1">
              <a:lnSpc>
                <a:spcPct val="90000"/>
              </a:lnSpc>
            </a:pPr>
            <a:r>
              <a:rPr lang="en-US" sz="2200"/>
              <a:t>Ming Dynasty (China) 14</a:t>
            </a:r>
            <a:r>
              <a:rPr lang="en-US" sz="2200" baseline="30000"/>
              <a:t>th</a:t>
            </a:r>
            <a:r>
              <a:rPr lang="en-US" sz="2200"/>
              <a:t> cy. CE</a:t>
            </a:r>
          </a:p>
          <a:p>
            <a:pPr lvl="1">
              <a:lnSpc>
                <a:spcPct val="90000"/>
              </a:lnSpc>
            </a:pPr>
            <a:r>
              <a:rPr lang="en-US" sz="2200"/>
              <a:t>Seventeen Rules of Enjun (Japanese Buddhist Physicians) 16</a:t>
            </a:r>
            <a:r>
              <a:rPr lang="en-US" sz="2200" baseline="30000"/>
              <a:t>th</a:t>
            </a:r>
            <a:r>
              <a:rPr lang="en-US" sz="2200"/>
              <a:t> cy. CE)</a:t>
            </a:r>
          </a:p>
          <a:p>
            <a:pPr lvl="1">
              <a:lnSpc>
                <a:spcPct val="90000"/>
              </a:lnSpc>
            </a:pPr>
            <a:endParaRPr lang="en-US" sz="2200"/>
          </a:p>
          <a:p>
            <a:pPr>
              <a:lnSpc>
                <a:spcPct val="90000"/>
              </a:lnSpc>
              <a:buFont typeface="Wingdings" pitchFamily="2" charset="2"/>
              <a:buNone/>
            </a:pPr>
            <a:r>
              <a:rPr lang="en-US" sz="1800"/>
              <a:t>Drawn from Codes of Medical and Human Experimentation Ethics by Victoria Berdon and Jennifer Flavin viewable at </a:t>
            </a:r>
            <a:r>
              <a:rPr lang="en-US" sz="1800">
                <a:hlinkClick r:id="rId3"/>
              </a:rPr>
              <a:t>http://wisdomtools.com/poynter/codes.html</a:t>
            </a:r>
            <a:r>
              <a:rPr lang="en-US" sz="1800"/>
              <a:t> </a:t>
            </a:r>
          </a:p>
        </p:txBody>
      </p:sp>
    </p:spTree>
    <p:extLst>
      <p:ext uri="{BB962C8B-B14F-4D97-AF65-F5344CB8AC3E}">
        <p14:creationId xmlns:p14="http://schemas.microsoft.com/office/powerpoint/2010/main" val="8216365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0"/>
            <a:ext cx="6096000" cy="1143000"/>
          </a:xfrm>
        </p:spPr>
        <p:txBody>
          <a:bodyPr/>
          <a:lstStyle/>
          <a:p>
            <a:r>
              <a:rPr lang="en-US"/>
              <a:t>History cont.</a:t>
            </a:r>
          </a:p>
        </p:txBody>
      </p:sp>
      <p:sp>
        <p:nvSpPr>
          <p:cNvPr id="98307" name="Rectangle 3"/>
          <p:cNvSpPr>
            <a:spLocks noGrp="1" noChangeArrowheads="1"/>
          </p:cNvSpPr>
          <p:nvPr>
            <p:ph type="body" idx="1"/>
          </p:nvPr>
        </p:nvSpPr>
        <p:spPr>
          <a:xfrm>
            <a:off x="228600" y="914400"/>
            <a:ext cx="8686800" cy="5638800"/>
          </a:xfrm>
        </p:spPr>
        <p:txBody>
          <a:bodyPr/>
          <a:lstStyle/>
          <a:p>
            <a:pPr>
              <a:lnSpc>
                <a:spcPct val="90000"/>
              </a:lnSpc>
            </a:pPr>
            <a:r>
              <a:rPr lang="en-US" sz="2000" b="1"/>
              <a:t>Percival's Code (England) 1803</a:t>
            </a:r>
            <a:r>
              <a:rPr lang="en-US" sz="2000"/>
              <a:t> basis for first AMA Code of Medical Ethics. </a:t>
            </a:r>
            <a:endParaRPr lang="en-US" sz="2000" b="1"/>
          </a:p>
          <a:p>
            <a:pPr>
              <a:lnSpc>
                <a:spcPct val="90000"/>
              </a:lnSpc>
            </a:pPr>
            <a:r>
              <a:rPr lang="en-US" sz="2000" b="1"/>
              <a:t>Beaumont's Code (United States) 1833</a:t>
            </a:r>
            <a:r>
              <a:rPr lang="en-US" sz="2000"/>
              <a:t>: experimental treatments when all else fails.  Get voluntary, informed consent. Stop experiment at subject’s request. </a:t>
            </a:r>
            <a:endParaRPr lang="en-US" sz="2000" b="1"/>
          </a:p>
          <a:p>
            <a:pPr>
              <a:lnSpc>
                <a:spcPct val="90000"/>
              </a:lnSpc>
            </a:pPr>
            <a:r>
              <a:rPr lang="en-US" sz="2000" b="1"/>
              <a:t>American Medical Association (AMA) Code of Medical Ethics 1847</a:t>
            </a:r>
            <a:r>
              <a:rPr lang="en-US" sz="2000"/>
              <a:t> </a:t>
            </a:r>
            <a:endParaRPr lang="en-US" sz="2000" b="1"/>
          </a:p>
          <a:p>
            <a:pPr>
              <a:lnSpc>
                <a:spcPct val="90000"/>
              </a:lnSpc>
            </a:pPr>
            <a:r>
              <a:rPr lang="en-US" sz="2000" b="1"/>
              <a:t>Claude Bernard (France) 1865</a:t>
            </a:r>
            <a:r>
              <a:rPr lang="en-US" sz="2000"/>
              <a:t> </a:t>
            </a:r>
            <a:endParaRPr lang="en-US" sz="2000" b="1"/>
          </a:p>
          <a:p>
            <a:pPr>
              <a:lnSpc>
                <a:spcPct val="90000"/>
              </a:lnSpc>
            </a:pPr>
            <a:r>
              <a:rPr lang="en-US" sz="2000" b="1"/>
              <a:t>Walter Reed</a:t>
            </a:r>
            <a:r>
              <a:rPr lang="en-US" sz="2000"/>
              <a:t> </a:t>
            </a:r>
            <a:r>
              <a:rPr lang="en-US" sz="2000" b="1"/>
              <a:t>(United States) 1898</a:t>
            </a:r>
            <a:r>
              <a:rPr lang="en-US" sz="2000"/>
              <a:t>: Introduces written consent “contracts”. Allows healthy human subjects in medical experiments. </a:t>
            </a:r>
            <a:endParaRPr lang="en-US" sz="2000" b="1"/>
          </a:p>
          <a:p>
            <a:pPr>
              <a:lnSpc>
                <a:spcPct val="90000"/>
              </a:lnSpc>
            </a:pPr>
            <a:r>
              <a:rPr lang="en-US" sz="2000" b="1"/>
              <a:t>Berlin Code, or Prussian Code (Germany) 1900</a:t>
            </a:r>
            <a:r>
              <a:rPr lang="en-US" sz="2000"/>
              <a:t>: No medical experiments when subject not competent to give informed consent, in the absence of unambiguous consent, or when information not properly explained to subject. </a:t>
            </a:r>
            <a:endParaRPr lang="en-US" sz="2000" b="1"/>
          </a:p>
          <a:p>
            <a:pPr>
              <a:lnSpc>
                <a:spcPct val="90000"/>
              </a:lnSpc>
            </a:pPr>
            <a:r>
              <a:rPr lang="en-US" sz="2000" b="1"/>
              <a:t>Reich Circular (Germany) 1932</a:t>
            </a:r>
            <a:r>
              <a:rPr lang="en-US" sz="2000"/>
              <a:t> Concerned with consent and well-being of the subjects.</a:t>
            </a:r>
          </a:p>
          <a:p>
            <a:pPr>
              <a:lnSpc>
                <a:spcPct val="90000"/>
              </a:lnSpc>
              <a:buFont typeface="Wingdings" pitchFamily="2" charset="2"/>
              <a:buNone/>
            </a:pPr>
            <a:endParaRPr lang="en-US" sz="2000"/>
          </a:p>
          <a:p>
            <a:pPr>
              <a:lnSpc>
                <a:spcPct val="90000"/>
              </a:lnSpc>
              <a:buFont typeface="Wingdings" pitchFamily="2" charset="2"/>
              <a:buNone/>
            </a:pPr>
            <a:r>
              <a:rPr lang="en-US" sz="1600"/>
              <a:t>Drawn from “Codes of Medical and Human Experimentation Ethics” by Victoria Berdon and Jennifer Flavin viewable at </a:t>
            </a:r>
            <a:r>
              <a:rPr lang="en-US" sz="1600">
                <a:hlinkClick r:id="rId3"/>
              </a:rPr>
              <a:t>http://wisdomtools.com/poynter/codes.html</a:t>
            </a:r>
            <a:r>
              <a:rPr lang="en-US" sz="1600"/>
              <a:t> </a:t>
            </a:r>
            <a:endParaRPr lang="en-US" sz="2000"/>
          </a:p>
        </p:txBody>
      </p:sp>
    </p:spTree>
    <p:extLst>
      <p:ext uri="{BB962C8B-B14F-4D97-AF65-F5344CB8AC3E}">
        <p14:creationId xmlns:p14="http://schemas.microsoft.com/office/powerpoint/2010/main" val="23216690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228600" y="228600"/>
            <a:ext cx="8382000" cy="1143000"/>
          </a:xfrm>
        </p:spPr>
        <p:txBody>
          <a:bodyPr/>
          <a:lstStyle/>
          <a:p>
            <a:r>
              <a:rPr lang="en-US"/>
              <a:t>Modern Issues and statements</a:t>
            </a:r>
          </a:p>
        </p:txBody>
      </p:sp>
      <p:sp>
        <p:nvSpPr>
          <p:cNvPr id="90115" name="Rectangle 3"/>
          <p:cNvSpPr>
            <a:spLocks noGrp="1" noChangeArrowheads="1"/>
          </p:cNvSpPr>
          <p:nvPr>
            <p:ph type="body" idx="1"/>
          </p:nvPr>
        </p:nvSpPr>
        <p:spPr>
          <a:xfrm>
            <a:off x="152400" y="1219200"/>
            <a:ext cx="8991600" cy="5486400"/>
          </a:xfrm>
        </p:spPr>
        <p:txBody>
          <a:bodyPr/>
          <a:lstStyle/>
          <a:p>
            <a:r>
              <a:rPr lang="en-US" sz="2400"/>
              <a:t>Nuremberg Code (1947)</a:t>
            </a:r>
          </a:p>
          <a:p>
            <a:pPr lvl="1"/>
            <a:r>
              <a:rPr lang="en-US" sz="2200"/>
              <a:t>Medical research</a:t>
            </a:r>
          </a:p>
          <a:p>
            <a:r>
              <a:rPr lang="en-US" sz="2400"/>
              <a:t>Declaration of Geneva, W.M.A.</a:t>
            </a:r>
            <a:r>
              <a:rPr lang="en-US" sz="1600"/>
              <a:t> (1948, 1968, 1984, 1994, 2005, 2006)</a:t>
            </a:r>
          </a:p>
          <a:p>
            <a:r>
              <a:rPr lang="en-US" sz="2400"/>
              <a:t>World Medical Association International Code of Medical Ethics</a:t>
            </a:r>
          </a:p>
          <a:p>
            <a:r>
              <a:rPr lang="en-US" sz="2400"/>
              <a:t>AMA revision (1957)</a:t>
            </a:r>
          </a:p>
          <a:p>
            <a:r>
              <a:rPr lang="en-US" sz="2400"/>
              <a:t>Declaration of Helsinki, application to medical research </a:t>
            </a:r>
            <a:r>
              <a:rPr lang="en-US" sz="1600"/>
              <a:t>(1964, rev. 1975, 1983, 1989, 1996, 2000)</a:t>
            </a:r>
          </a:p>
          <a:p>
            <a:r>
              <a:rPr lang="en-US" sz="2400"/>
              <a:t>Belmont Report (1979)</a:t>
            </a:r>
          </a:p>
          <a:p>
            <a:r>
              <a:rPr lang="en-US" sz="2400"/>
              <a:t>AMA revision (2001)</a:t>
            </a:r>
          </a:p>
          <a:p>
            <a:pPr>
              <a:buFont typeface="Wingdings" pitchFamily="2" charset="2"/>
              <a:buNone/>
            </a:pPr>
            <a:endParaRPr lang="en-US" sz="2400"/>
          </a:p>
          <a:p>
            <a:pPr>
              <a:buFont typeface="Wingdings" pitchFamily="2" charset="2"/>
              <a:buNone/>
            </a:pPr>
            <a:r>
              <a:rPr lang="en-US" sz="1600"/>
              <a:t>Drawn from “Codes of Medical and Human Experimentation Ethics” by Victoria Berdon and Jennifer Flavin viewable at </a:t>
            </a:r>
            <a:r>
              <a:rPr lang="en-US" sz="1600">
                <a:hlinkClick r:id="rId3"/>
              </a:rPr>
              <a:t>http://wisdomtools.com/poynter/codes.html</a:t>
            </a:r>
            <a:r>
              <a:rPr lang="en-US" sz="1600"/>
              <a:t> </a:t>
            </a:r>
          </a:p>
        </p:txBody>
      </p:sp>
    </p:spTree>
    <p:extLst>
      <p:ext uri="{BB962C8B-B14F-4D97-AF65-F5344CB8AC3E}">
        <p14:creationId xmlns:p14="http://schemas.microsoft.com/office/powerpoint/2010/main" val="27665389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sz="3500"/>
              <a:t>Key Moments in History of Medical Ethics </a:t>
            </a:r>
          </a:p>
        </p:txBody>
      </p:sp>
      <p:sp>
        <p:nvSpPr>
          <p:cNvPr id="161795" name="Rectangle 3"/>
          <p:cNvSpPr>
            <a:spLocks noGrp="1" noChangeArrowheads="1"/>
          </p:cNvSpPr>
          <p:nvPr>
            <p:ph type="body" idx="1"/>
          </p:nvPr>
        </p:nvSpPr>
        <p:spPr/>
        <p:txBody>
          <a:bodyPr>
            <a:normAutofit fontScale="92500" lnSpcReduction="10000"/>
          </a:bodyPr>
          <a:lstStyle/>
          <a:p>
            <a:r>
              <a:rPr lang="en-US"/>
              <a:t>The Hippocratic texts display a sustained appreciation for the limits of medicine and the need to prevent unnecessary iatrogenic harm to the sick</a:t>
            </a:r>
          </a:p>
          <a:p>
            <a:r>
              <a:rPr lang="en-US" i="1"/>
              <a:t>The Art</a:t>
            </a:r>
            <a:endParaRPr lang="en-US"/>
          </a:p>
          <a:p>
            <a:pPr marL="742950" lvl="1" indent="-285750"/>
            <a:r>
              <a:rPr lang="en-US"/>
              <a:t>“... I will define what I conceive medicine to be.  In general terms it is to do away with the sufferings of the sick, to lessen the violence of their diseases, and the refuse to treat those who are overmastered by their diseases, realizing that in such cases medicine is powerless.”</a:t>
            </a:r>
          </a:p>
        </p:txBody>
      </p:sp>
    </p:spTree>
    <p:extLst>
      <p:ext uri="{BB962C8B-B14F-4D97-AF65-F5344CB8AC3E}">
        <p14:creationId xmlns:p14="http://schemas.microsoft.com/office/powerpoint/2010/main" val="42832756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sz="3500"/>
              <a:t>Key Moments in History of Medical Ethics </a:t>
            </a:r>
          </a:p>
        </p:txBody>
      </p:sp>
      <p:sp>
        <p:nvSpPr>
          <p:cNvPr id="163843" name="Rectangle 3"/>
          <p:cNvSpPr>
            <a:spLocks noGrp="1" noChangeArrowheads="1"/>
          </p:cNvSpPr>
          <p:nvPr>
            <p:ph type="body" idx="1"/>
          </p:nvPr>
        </p:nvSpPr>
        <p:spPr>
          <a:xfrm>
            <a:off x="457200" y="1371600"/>
            <a:ext cx="8229600" cy="4411663"/>
          </a:xfrm>
        </p:spPr>
        <p:txBody>
          <a:bodyPr>
            <a:noAutofit/>
          </a:bodyPr>
          <a:lstStyle/>
          <a:p>
            <a:pPr>
              <a:lnSpc>
                <a:spcPct val="90000"/>
              </a:lnSpc>
            </a:pPr>
            <a:r>
              <a:rPr lang="en-US" sz="2400" dirty="0"/>
              <a:t>Central themes of the Hippocratic texts</a:t>
            </a:r>
          </a:p>
          <a:p>
            <a:pPr marL="742950" lvl="1" indent="-285750">
              <a:lnSpc>
                <a:spcPct val="90000"/>
              </a:lnSpc>
            </a:pPr>
            <a:r>
              <a:rPr lang="en-US" sz="2400" dirty="0"/>
              <a:t>Hippocratic physicians were in a crowded, harsh, and unforgiving medical market place</a:t>
            </a:r>
          </a:p>
          <a:p>
            <a:pPr marL="742950" lvl="1" indent="-285750">
              <a:lnSpc>
                <a:spcPct val="90000"/>
              </a:lnSpc>
            </a:pPr>
            <a:r>
              <a:rPr lang="en-US" sz="2400" dirty="0"/>
              <a:t>Physicians and other practitioners with high mortality rates faced failure and poverty</a:t>
            </a:r>
          </a:p>
          <a:p>
            <a:pPr marL="1143000" lvl="2" indent="-228600">
              <a:lnSpc>
                <a:spcPct val="90000"/>
              </a:lnSpc>
            </a:pPr>
            <a:r>
              <a:rPr lang="en-US" dirty="0"/>
              <a:t>Reputation for being a good physician, whose patients die only from their incurable diseases and injuries, becomes paramount</a:t>
            </a:r>
          </a:p>
          <a:p>
            <a:pPr marL="742950" lvl="1" indent="-285750">
              <a:lnSpc>
                <a:spcPct val="90000"/>
              </a:lnSpc>
            </a:pPr>
            <a:r>
              <a:rPr lang="en-US" sz="2400" dirty="0"/>
              <a:t>Leaving off the care of the dying becomes a matter of urgent self-interest and good reputation</a:t>
            </a:r>
          </a:p>
          <a:p>
            <a:pPr marL="1143000" lvl="2" indent="-228600">
              <a:lnSpc>
                <a:spcPct val="90000"/>
              </a:lnSpc>
            </a:pPr>
            <a:r>
              <a:rPr lang="en-US" dirty="0"/>
              <a:t>My patients die from their incurable diseases and injuries, not anything that I do</a:t>
            </a:r>
          </a:p>
          <a:p>
            <a:pPr marL="742950" lvl="1" indent="-285750">
              <a:lnSpc>
                <a:spcPct val="90000"/>
              </a:lnSpc>
            </a:pPr>
            <a:r>
              <a:rPr lang="en-US" sz="2400" dirty="0"/>
              <a:t>Prognosis emerges in the Hippocratic text as the central clinical skill of the physician</a:t>
            </a:r>
          </a:p>
        </p:txBody>
      </p:sp>
    </p:spTree>
    <p:extLst>
      <p:ext uri="{BB962C8B-B14F-4D97-AF65-F5344CB8AC3E}">
        <p14:creationId xmlns:p14="http://schemas.microsoft.com/office/powerpoint/2010/main" val="3782245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sz="3500"/>
              <a:t>Key Moments in History of Medical Ethics </a:t>
            </a:r>
          </a:p>
        </p:txBody>
      </p:sp>
      <p:sp>
        <p:nvSpPr>
          <p:cNvPr id="165891" name="Rectangle 3"/>
          <p:cNvSpPr>
            <a:spLocks noGrp="1" noChangeArrowheads="1"/>
          </p:cNvSpPr>
          <p:nvPr>
            <p:ph type="body" idx="1"/>
          </p:nvPr>
        </p:nvSpPr>
        <p:spPr/>
        <p:txBody>
          <a:bodyPr/>
          <a:lstStyle/>
          <a:p>
            <a:r>
              <a:rPr lang="en-US"/>
              <a:t>Scottish physician-ethicist, John Gregory (1724-1773), wrote the first modern work on professional medical ethics in the English language</a:t>
            </a:r>
          </a:p>
          <a:p>
            <a:pPr marL="742950" lvl="1" indent="-285750"/>
            <a:r>
              <a:rPr lang="en-US"/>
              <a:t>Used philosophy of medicine and philosophical ethics to reform medicine into a profession</a:t>
            </a:r>
          </a:p>
          <a:p>
            <a:r>
              <a:rPr lang="en-US"/>
              <a:t>Gregory changed the ethical standard of care for dying patients</a:t>
            </a:r>
          </a:p>
        </p:txBody>
      </p:sp>
    </p:spTree>
    <p:extLst>
      <p:ext uri="{BB962C8B-B14F-4D97-AF65-F5344CB8AC3E}">
        <p14:creationId xmlns:p14="http://schemas.microsoft.com/office/powerpoint/2010/main" val="553179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80963"/>
            <a:ext cx="9144000" cy="863600"/>
          </a:xfrm>
        </p:spPr>
        <p:txBody>
          <a:bodyPr>
            <a:normAutofit fontScale="90000"/>
          </a:bodyPr>
          <a:lstStyle/>
          <a:p>
            <a:pPr eaLnBrk="1" hangingPunct="1">
              <a:defRPr/>
            </a:pPr>
            <a:r>
              <a:rPr lang="en-US" sz="6000" dirty="0" smtClean="0">
                <a:solidFill>
                  <a:schemeClr val="tx1"/>
                </a:solidFill>
                <a:latin typeface="Times New Roman" pitchFamily="18" charset="0"/>
                <a:cs typeface="Times New Roman" pitchFamily="18" charset="0"/>
              </a:rPr>
              <a:t>Ethics</a:t>
            </a:r>
          </a:p>
        </p:txBody>
      </p:sp>
      <p:sp>
        <p:nvSpPr>
          <p:cNvPr id="20483" name="Rectangle 3"/>
          <p:cNvSpPr>
            <a:spLocks noGrp="1" noChangeArrowheads="1"/>
          </p:cNvSpPr>
          <p:nvPr>
            <p:ph idx="1"/>
          </p:nvPr>
        </p:nvSpPr>
        <p:spPr bwMode="auto">
          <a:xfrm>
            <a:off x="304800" y="1295400"/>
            <a:ext cx="8229600" cy="464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r>
              <a:rPr lang="en-US" sz="4000" smtClean="0">
                <a:solidFill>
                  <a:schemeClr val="tx1"/>
                </a:solidFill>
                <a:cs typeface="Arial" charset="0"/>
              </a:rPr>
              <a:t>Is Branch of philosophy</a:t>
            </a:r>
            <a:endParaRPr lang="en-US" sz="3600" i="1" smtClean="0">
              <a:solidFill>
                <a:schemeClr val="tx1"/>
              </a:solidFill>
              <a:cs typeface="Arial" charset="0"/>
            </a:endParaRPr>
          </a:p>
          <a:p>
            <a:pPr algn="just" eaLnBrk="1" hangingPunct="1"/>
            <a:r>
              <a:rPr lang="en-US" sz="3600" i="1" smtClean="0">
                <a:solidFill>
                  <a:schemeClr val="tx1"/>
                </a:solidFill>
                <a:cs typeface="Arial" charset="0"/>
              </a:rPr>
              <a:t>Is the study of morality</a:t>
            </a:r>
            <a:r>
              <a:rPr lang="en-US" sz="3600" smtClean="0">
                <a:solidFill>
                  <a:schemeClr val="tx1"/>
                </a:solidFill>
                <a:cs typeface="Arial" charset="0"/>
              </a:rPr>
              <a:t> </a:t>
            </a:r>
          </a:p>
          <a:p>
            <a:pPr algn="just" eaLnBrk="1" hangingPunct="1"/>
            <a:r>
              <a:rPr lang="en-US" sz="4000" i="1" smtClean="0">
                <a:solidFill>
                  <a:schemeClr val="tx1"/>
                </a:solidFill>
                <a:latin typeface="Times New Roman" pitchFamily="18" charset="0"/>
                <a:cs typeface="Times New Roman" pitchFamily="18" charset="0"/>
              </a:rPr>
              <a:t>are not laws, but standards of conduct which define the essentials of honorable behavior</a:t>
            </a:r>
            <a:r>
              <a:rPr lang="en-US" sz="4000" smtClean="0">
                <a:solidFill>
                  <a:schemeClr val="tx1"/>
                </a:solidFill>
                <a:latin typeface="Times New Roman" pitchFamily="18" charset="0"/>
                <a:cs typeface="Times New Roman" pitchFamily="18" charset="0"/>
              </a:rPr>
              <a:t> by a group or institution</a:t>
            </a:r>
          </a:p>
        </p:txBody>
      </p:sp>
      <p:pic>
        <p:nvPicPr>
          <p:cNvPr id="20484" name="Picture 4" descr="ethics-96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304800"/>
            <a:ext cx="217963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762089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sz="3500"/>
              <a:t>Key Moments in History of Medical Ethics</a:t>
            </a:r>
          </a:p>
        </p:txBody>
      </p:sp>
      <p:sp>
        <p:nvSpPr>
          <p:cNvPr id="166915" name="Rectangle 3"/>
          <p:cNvSpPr>
            <a:spLocks noGrp="1" noChangeArrowheads="1"/>
          </p:cNvSpPr>
          <p:nvPr>
            <p:ph type="body" idx="1"/>
          </p:nvPr>
        </p:nvSpPr>
        <p:spPr/>
        <p:txBody>
          <a:bodyPr/>
          <a:lstStyle/>
          <a:p>
            <a:r>
              <a:rPr lang="en-US"/>
              <a:t>John Gregory, </a:t>
            </a:r>
            <a:r>
              <a:rPr lang="en-US" i="1"/>
              <a:t>Lectures on the Duties and Qualifications of a Physician</a:t>
            </a:r>
            <a:r>
              <a:rPr lang="en-US"/>
              <a:t> (1772)</a:t>
            </a:r>
          </a:p>
          <a:p>
            <a:pPr marL="742950" lvl="1" indent="-285750"/>
            <a:r>
              <a:rPr lang="en-US"/>
              <a:t>“Medicine, or the art of preserving health, of prolonging life, of curing diseases, and of making death easy.”</a:t>
            </a:r>
          </a:p>
        </p:txBody>
      </p:sp>
    </p:spTree>
    <p:extLst>
      <p:ext uri="{BB962C8B-B14F-4D97-AF65-F5344CB8AC3E}">
        <p14:creationId xmlns:p14="http://schemas.microsoft.com/office/powerpoint/2010/main" val="13015673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fontScale="90000"/>
          </a:bodyPr>
          <a:lstStyle/>
          <a:p>
            <a:r>
              <a:rPr lang="en-US"/>
              <a:t>Key Moments in History of Medical Ethics</a:t>
            </a:r>
          </a:p>
        </p:txBody>
      </p:sp>
      <p:sp>
        <p:nvSpPr>
          <p:cNvPr id="175107" name="Rectangle 3"/>
          <p:cNvSpPr>
            <a:spLocks noGrp="1" noChangeArrowheads="1"/>
          </p:cNvSpPr>
          <p:nvPr>
            <p:ph type="body" idx="1"/>
          </p:nvPr>
        </p:nvSpPr>
        <p:spPr/>
        <p:txBody>
          <a:bodyPr>
            <a:normAutofit lnSpcReduction="10000"/>
          </a:bodyPr>
          <a:lstStyle/>
          <a:p>
            <a:pPr>
              <a:lnSpc>
                <a:spcPct val="90000"/>
              </a:lnSpc>
            </a:pPr>
            <a:r>
              <a:rPr lang="en-US"/>
              <a:t>Thomas Percival (1740-1804) was an English physician best known for crafting perhaps the first modern code of medical ethics. He drew up a pamphlet with the code in 1794 and wrote an expanded version in 1803, in which he reportedly coined the expression "medical ethics”</a:t>
            </a:r>
          </a:p>
          <a:p>
            <a:pPr>
              <a:lnSpc>
                <a:spcPct val="90000"/>
              </a:lnSpc>
            </a:pPr>
            <a:r>
              <a:rPr lang="en-US"/>
              <a:t>Percival's Medical Ethics served as a key source for American Medical Association (AMA) code, adopted in 1847. </a:t>
            </a:r>
          </a:p>
        </p:txBody>
      </p:sp>
    </p:spTree>
    <p:extLst>
      <p:ext uri="{BB962C8B-B14F-4D97-AF65-F5344CB8AC3E}">
        <p14:creationId xmlns:p14="http://schemas.microsoft.com/office/powerpoint/2010/main" val="18412679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Nuremberg Trials</a:t>
            </a:r>
          </a:p>
        </p:txBody>
      </p:sp>
      <p:pic>
        <p:nvPicPr>
          <p:cNvPr id="106499" name="Picture 3" descr="Defendants at the Nuremberg War Crimes Trial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1719263"/>
            <a:ext cx="4800600" cy="3708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6500" name="Text Box 4"/>
          <p:cNvSpPr txBox="1">
            <a:spLocks noChangeArrowheads="1"/>
          </p:cNvSpPr>
          <p:nvPr/>
        </p:nvSpPr>
        <p:spPr bwMode="auto">
          <a:xfrm>
            <a:off x="4343400" y="5791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106501" name="Text Box 5"/>
          <p:cNvSpPr txBox="1">
            <a:spLocks noChangeArrowheads="1"/>
          </p:cNvSpPr>
          <p:nvPr/>
        </p:nvSpPr>
        <p:spPr bwMode="auto">
          <a:xfrm>
            <a:off x="3295650" y="5715000"/>
            <a:ext cx="2609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b="1"/>
              <a:t>See anyone we know?</a:t>
            </a:r>
          </a:p>
        </p:txBody>
      </p:sp>
    </p:spTree>
    <p:extLst>
      <p:ext uri="{BB962C8B-B14F-4D97-AF65-F5344CB8AC3E}">
        <p14:creationId xmlns:p14="http://schemas.microsoft.com/office/powerpoint/2010/main" val="33599204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fontScale="90000"/>
          </a:bodyPr>
          <a:lstStyle/>
          <a:p>
            <a:r>
              <a:rPr lang="en-US"/>
              <a:t>Key Moments in History of Medical Ethics</a:t>
            </a:r>
          </a:p>
        </p:txBody>
      </p:sp>
      <p:sp>
        <p:nvSpPr>
          <p:cNvPr id="107523" name="Rectangle 3"/>
          <p:cNvSpPr>
            <a:spLocks noGrp="1" noChangeArrowheads="1"/>
          </p:cNvSpPr>
          <p:nvPr>
            <p:ph type="body" idx="1"/>
          </p:nvPr>
        </p:nvSpPr>
        <p:spPr/>
        <p:txBody>
          <a:bodyPr/>
          <a:lstStyle/>
          <a:p>
            <a:pPr>
              <a:lnSpc>
                <a:spcPct val="90000"/>
              </a:lnSpc>
            </a:pPr>
            <a:r>
              <a:rPr lang="en-US"/>
              <a:t>The International Military Tribunal of 1946, convened by the U.S., British, French and Soviets, which convicted the major Nazi leaders who survived World War II </a:t>
            </a:r>
          </a:p>
          <a:p>
            <a:pPr algn="ctr">
              <a:lnSpc>
                <a:spcPct val="90000"/>
              </a:lnSpc>
              <a:buFont typeface="Wingdings" pitchFamily="2" charset="2"/>
              <a:buNone/>
            </a:pPr>
            <a:r>
              <a:rPr lang="en-US"/>
              <a:t>	AND</a:t>
            </a:r>
          </a:p>
          <a:p>
            <a:pPr>
              <a:lnSpc>
                <a:spcPct val="90000"/>
              </a:lnSpc>
            </a:pPr>
            <a:r>
              <a:rPr lang="en-US"/>
              <a:t>Twelve cases tried by U.S. military tribunals at Nuremberg from1946-9 of groups of doctors, lawyers, industrialists, Einsatzgruppen and more.</a:t>
            </a:r>
          </a:p>
        </p:txBody>
      </p:sp>
    </p:spTree>
    <p:extLst>
      <p:ext uri="{BB962C8B-B14F-4D97-AF65-F5344CB8AC3E}">
        <p14:creationId xmlns:p14="http://schemas.microsoft.com/office/powerpoint/2010/main" val="2231523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z="3500"/>
              <a:t>Key Moments in History of Medical Ethics</a:t>
            </a:r>
          </a:p>
        </p:txBody>
      </p:sp>
      <p:sp>
        <p:nvSpPr>
          <p:cNvPr id="110595" name="Rectangle 3"/>
          <p:cNvSpPr>
            <a:spLocks noGrp="1" noChangeArrowheads="1"/>
          </p:cNvSpPr>
          <p:nvPr>
            <p:ph type="body" idx="1"/>
          </p:nvPr>
        </p:nvSpPr>
        <p:spPr>
          <a:xfrm>
            <a:off x="533400" y="2332038"/>
            <a:ext cx="8229600" cy="4144962"/>
          </a:xfrm>
        </p:spPr>
        <p:txBody>
          <a:bodyPr/>
          <a:lstStyle/>
          <a:p>
            <a:r>
              <a:rPr lang="en-US"/>
              <a:t>Nuremberg Code of Ethics:</a:t>
            </a:r>
          </a:p>
          <a:p>
            <a:pPr marL="742950" lvl="1" indent="-285750"/>
            <a:r>
              <a:rPr lang="en-US"/>
              <a:t>Informed Consent mandatory and exercised freely</a:t>
            </a:r>
          </a:p>
          <a:p>
            <a:pPr marL="742950" lvl="1" indent="-285750"/>
            <a:r>
              <a:rPr lang="en-US"/>
              <a:t>Experiments must avoid physical and mental suffering</a:t>
            </a:r>
          </a:p>
          <a:p>
            <a:pPr marL="742950" lvl="1" indent="-285750"/>
            <a:r>
              <a:rPr lang="en-US"/>
              <a:t>Experiments must be avoided if death or disabling injury a possibility</a:t>
            </a:r>
          </a:p>
          <a:p>
            <a:pPr marL="742950" lvl="1" indent="-285750"/>
            <a:r>
              <a:rPr lang="en-US"/>
              <a:t>Information from Nazi experiments is taboo</a:t>
            </a:r>
          </a:p>
        </p:txBody>
      </p:sp>
    </p:spTree>
    <p:extLst>
      <p:ext uri="{BB962C8B-B14F-4D97-AF65-F5344CB8AC3E}">
        <p14:creationId xmlns:p14="http://schemas.microsoft.com/office/powerpoint/2010/main" val="4258628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t>Medical Codes</a:t>
            </a:r>
          </a:p>
        </p:txBody>
      </p:sp>
      <p:sp>
        <p:nvSpPr>
          <p:cNvPr id="116739" name="Rectangle 3"/>
          <p:cNvSpPr>
            <a:spLocks noGrp="1" noChangeArrowheads="1"/>
          </p:cNvSpPr>
          <p:nvPr>
            <p:ph type="body" idx="1"/>
          </p:nvPr>
        </p:nvSpPr>
        <p:spPr/>
        <p:txBody>
          <a:bodyPr/>
          <a:lstStyle/>
          <a:p>
            <a:r>
              <a:rPr lang="en-US"/>
              <a:t>Professional ethics of codes</a:t>
            </a:r>
          </a:p>
          <a:p>
            <a:r>
              <a:rPr lang="en-US"/>
              <a:t>Developed through a process of collaboration, consensus, and finally codification</a:t>
            </a:r>
          </a:p>
          <a:p>
            <a:r>
              <a:rPr lang="en-US"/>
              <a:t>Notion of professional self-regulation</a:t>
            </a:r>
          </a:p>
        </p:txBody>
      </p:sp>
    </p:spTree>
    <p:extLst>
      <p:ext uri="{BB962C8B-B14F-4D97-AF65-F5344CB8AC3E}">
        <p14:creationId xmlns:p14="http://schemas.microsoft.com/office/powerpoint/2010/main" val="39256375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Picture 2" descr="amaco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524000"/>
            <a:ext cx="3429000" cy="4343400"/>
          </a:xfrm>
          <a:prstGeom prst="rect">
            <a:avLst/>
          </a:prstGeom>
          <a:noFill/>
          <a:extLst>
            <a:ext uri="{909E8E84-426E-40DD-AFC4-6F175D3DCCD1}">
              <a14:hiddenFill xmlns:a14="http://schemas.microsoft.com/office/drawing/2010/main">
                <a:solidFill>
                  <a:srgbClr val="FFFFFF"/>
                </a:solidFill>
              </a14:hiddenFill>
            </a:ext>
          </a:extLst>
        </p:spPr>
      </p:pic>
      <p:sp>
        <p:nvSpPr>
          <p:cNvPr id="118787" name="Text Box 3"/>
          <p:cNvSpPr txBox="1">
            <a:spLocks noChangeArrowheads="1"/>
          </p:cNvSpPr>
          <p:nvPr/>
        </p:nvSpPr>
        <p:spPr bwMode="auto">
          <a:xfrm>
            <a:off x="990600" y="533400"/>
            <a:ext cx="72913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4400">
                <a:latin typeface="Times New Roman" pitchFamily="18" charset="0"/>
              </a:rPr>
              <a:t>AMA’s </a:t>
            </a:r>
            <a:r>
              <a:rPr lang="en-US" sz="4400" i="1">
                <a:latin typeface="Times New Roman" pitchFamily="18" charset="0"/>
              </a:rPr>
              <a:t>Code of Medical Ethics</a:t>
            </a:r>
            <a:endParaRPr lang="en-US" sz="4400">
              <a:latin typeface="Times New Roman" pitchFamily="18" charset="0"/>
            </a:endParaRPr>
          </a:p>
        </p:txBody>
      </p:sp>
      <p:sp>
        <p:nvSpPr>
          <p:cNvPr id="118788" name="Text Box 4"/>
          <p:cNvSpPr txBox="1">
            <a:spLocks noChangeArrowheads="1"/>
          </p:cNvSpPr>
          <p:nvPr/>
        </p:nvSpPr>
        <p:spPr bwMode="auto">
          <a:xfrm>
            <a:off x="1431925" y="6010275"/>
            <a:ext cx="20304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800">
                <a:latin typeface="Times New Roman" pitchFamily="18" charset="0"/>
              </a:rPr>
              <a:t>1847 Edition</a:t>
            </a:r>
          </a:p>
        </p:txBody>
      </p:sp>
      <p:sp>
        <p:nvSpPr>
          <p:cNvPr id="118789" name="Text Box 5"/>
          <p:cNvSpPr txBox="1">
            <a:spLocks noChangeArrowheads="1"/>
          </p:cNvSpPr>
          <p:nvPr/>
        </p:nvSpPr>
        <p:spPr bwMode="auto">
          <a:xfrm>
            <a:off x="5851525" y="6034088"/>
            <a:ext cx="20304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800">
                <a:latin typeface="Times New Roman" pitchFamily="18" charset="0"/>
              </a:rPr>
              <a:t>2001 Edition</a:t>
            </a:r>
          </a:p>
        </p:txBody>
      </p:sp>
      <p:pic>
        <p:nvPicPr>
          <p:cNvPr id="118790" name="Picture 6" descr="Cvr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524000"/>
            <a:ext cx="2970213"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15722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200" b="1" dirty="0"/>
              <a:t>The duties of a doctor registered with the General Medical Council</a:t>
            </a:r>
          </a:p>
        </p:txBody>
      </p:sp>
      <p:sp>
        <p:nvSpPr>
          <p:cNvPr id="6147" name="Rectangle 3"/>
          <p:cNvSpPr>
            <a:spLocks noGrp="1" noChangeArrowheads="1"/>
          </p:cNvSpPr>
          <p:nvPr>
            <p:ph type="body" idx="1"/>
          </p:nvPr>
        </p:nvSpPr>
        <p:spPr/>
        <p:txBody>
          <a:bodyPr/>
          <a:lstStyle/>
          <a:p>
            <a:pPr>
              <a:lnSpc>
                <a:spcPct val="80000"/>
              </a:lnSpc>
              <a:buFontTx/>
              <a:buNone/>
            </a:pPr>
            <a:r>
              <a:rPr lang="en-US" sz="1600"/>
              <a:t>Patients must be able to trust doctors with their lives and well-being. To justify that trust, we as a profession have a duty to maintain a good standard of practice and care and to show respect for human life. In particular as a doctor you must: </a:t>
            </a:r>
          </a:p>
          <a:p>
            <a:pPr lvl="1">
              <a:lnSpc>
                <a:spcPct val="80000"/>
              </a:lnSpc>
            </a:pPr>
            <a:r>
              <a:rPr lang="en-US" sz="1400"/>
              <a:t>make the care of your patient your first concern; </a:t>
            </a:r>
          </a:p>
          <a:p>
            <a:pPr lvl="1">
              <a:lnSpc>
                <a:spcPct val="80000"/>
              </a:lnSpc>
            </a:pPr>
            <a:r>
              <a:rPr lang="en-US" sz="1400"/>
              <a:t>treat every patient politely and considerately; </a:t>
            </a:r>
          </a:p>
          <a:p>
            <a:pPr lvl="1">
              <a:lnSpc>
                <a:spcPct val="80000"/>
              </a:lnSpc>
            </a:pPr>
            <a:r>
              <a:rPr lang="en-US" sz="1400"/>
              <a:t>respect patients' dignity and privacy; </a:t>
            </a:r>
          </a:p>
          <a:p>
            <a:pPr lvl="1">
              <a:lnSpc>
                <a:spcPct val="80000"/>
              </a:lnSpc>
            </a:pPr>
            <a:r>
              <a:rPr lang="en-US" sz="1400"/>
              <a:t>listen to patients and respect their views; </a:t>
            </a:r>
          </a:p>
          <a:p>
            <a:pPr lvl="1">
              <a:lnSpc>
                <a:spcPct val="80000"/>
              </a:lnSpc>
            </a:pPr>
            <a:r>
              <a:rPr lang="en-US" sz="1400"/>
              <a:t>give patients information in a way they can understand; </a:t>
            </a:r>
          </a:p>
          <a:p>
            <a:pPr lvl="1">
              <a:lnSpc>
                <a:spcPct val="80000"/>
              </a:lnSpc>
            </a:pPr>
            <a:r>
              <a:rPr lang="en-US" sz="1400"/>
              <a:t>respect the rights of patients to be fully involved in decisions about their care; </a:t>
            </a:r>
          </a:p>
          <a:p>
            <a:pPr lvl="1">
              <a:lnSpc>
                <a:spcPct val="80000"/>
              </a:lnSpc>
            </a:pPr>
            <a:r>
              <a:rPr lang="en-US" sz="1400"/>
              <a:t>keep your professional knowledge and skills up to date; </a:t>
            </a:r>
          </a:p>
          <a:p>
            <a:pPr lvl="1">
              <a:lnSpc>
                <a:spcPct val="80000"/>
              </a:lnSpc>
            </a:pPr>
            <a:r>
              <a:rPr lang="en-US" sz="1400"/>
              <a:t>recognise the limits of your professional competence; </a:t>
            </a:r>
          </a:p>
          <a:p>
            <a:pPr lvl="1">
              <a:lnSpc>
                <a:spcPct val="80000"/>
              </a:lnSpc>
            </a:pPr>
            <a:r>
              <a:rPr lang="en-US" sz="1400"/>
              <a:t>be honest and trustworthy; </a:t>
            </a:r>
          </a:p>
          <a:p>
            <a:pPr lvl="1">
              <a:lnSpc>
                <a:spcPct val="80000"/>
              </a:lnSpc>
            </a:pPr>
            <a:r>
              <a:rPr lang="en-US" sz="1400"/>
              <a:t>respect and protect confidential information; </a:t>
            </a:r>
          </a:p>
          <a:p>
            <a:pPr lvl="1">
              <a:lnSpc>
                <a:spcPct val="80000"/>
              </a:lnSpc>
            </a:pPr>
            <a:r>
              <a:rPr lang="en-US" sz="1400"/>
              <a:t>make sure that your personal beliefs do not prejudice your patients' care; </a:t>
            </a:r>
          </a:p>
          <a:p>
            <a:pPr lvl="1">
              <a:lnSpc>
                <a:spcPct val="80000"/>
              </a:lnSpc>
            </a:pPr>
            <a:r>
              <a:rPr lang="en-US" sz="1400"/>
              <a:t>act quickly to protect patients from risk if you have good reason to believe that you or a colleague may not be fit to practise; </a:t>
            </a:r>
          </a:p>
          <a:p>
            <a:pPr lvl="1">
              <a:lnSpc>
                <a:spcPct val="80000"/>
              </a:lnSpc>
            </a:pPr>
            <a:r>
              <a:rPr lang="en-US" sz="1400"/>
              <a:t>avoid abusing your position as a doctor; and </a:t>
            </a:r>
          </a:p>
          <a:p>
            <a:pPr lvl="1">
              <a:lnSpc>
                <a:spcPct val="80000"/>
              </a:lnSpc>
            </a:pPr>
            <a:r>
              <a:rPr lang="en-US" sz="1400"/>
              <a:t>work with colleagues in the ways that best serve patients' interests. </a:t>
            </a:r>
          </a:p>
          <a:p>
            <a:pPr>
              <a:lnSpc>
                <a:spcPct val="80000"/>
              </a:lnSpc>
              <a:buFontTx/>
              <a:buNone/>
            </a:pPr>
            <a:endParaRPr lang="en-US" sz="1600"/>
          </a:p>
          <a:p>
            <a:pPr>
              <a:lnSpc>
                <a:spcPct val="80000"/>
              </a:lnSpc>
              <a:buFontTx/>
              <a:buNone/>
            </a:pPr>
            <a:r>
              <a:rPr lang="en-US" sz="1600"/>
              <a:t>In all these matters you must never discriminate unfairly against your patients or colleagues. And you must always be prepared to justify your actions to them. </a:t>
            </a:r>
          </a:p>
        </p:txBody>
      </p:sp>
    </p:spTree>
    <p:extLst>
      <p:ext uri="{BB962C8B-B14F-4D97-AF65-F5344CB8AC3E}">
        <p14:creationId xmlns:p14="http://schemas.microsoft.com/office/powerpoint/2010/main" val="24892354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duties of a doctor registered with the </a:t>
            </a:r>
            <a:r>
              <a:rPr lang="en-US" b="1" dirty="0" smtClean="0"/>
              <a:t>Sri </a:t>
            </a:r>
            <a:r>
              <a:rPr lang="en-US" b="1" dirty="0"/>
              <a:t>L</a:t>
            </a:r>
            <a:r>
              <a:rPr lang="en-US" b="1" dirty="0" smtClean="0"/>
              <a:t>anka </a:t>
            </a:r>
            <a:r>
              <a:rPr lang="en-US" b="1" dirty="0"/>
              <a:t>Medical Council</a:t>
            </a:r>
            <a:endParaRPr lang="en-US" dirty="0"/>
          </a:p>
        </p:txBody>
      </p:sp>
      <p:sp>
        <p:nvSpPr>
          <p:cNvPr id="3" name="Content Placeholder 2"/>
          <p:cNvSpPr>
            <a:spLocks noGrp="1"/>
          </p:cNvSpPr>
          <p:nvPr>
            <p:ph idx="1"/>
          </p:nvPr>
        </p:nvSpPr>
        <p:spPr/>
        <p:txBody>
          <a:bodyPr>
            <a:normAutofit fontScale="85000" lnSpcReduction="20000"/>
          </a:bodyPr>
          <a:lstStyle/>
          <a:p>
            <a:r>
              <a:rPr lang="en-US" dirty="0"/>
              <a:t>(</a:t>
            </a:r>
            <a:r>
              <a:rPr lang="en-US" dirty="0" err="1"/>
              <a:t>i</a:t>
            </a:r>
            <a:r>
              <a:rPr lang="en-US" dirty="0"/>
              <a:t>) I will pledge my life to the service of humanity</a:t>
            </a:r>
          </a:p>
          <a:p>
            <a:r>
              <a:rPr lang="en-US" dirty="0"/>
              <a:t/>
            </a:r>
            <a:br>
              <a:rPr lang="en-US" dirty="0"/>
            </a:br>
            <a:r>
              <a:rPr lang="en-US" dirty="0"/>
              <a:t>(ii) I will give primary consideration to the health of the patient and I will not use my profession for exploitation and abuse of the patient</a:t>
            </a:r>
          </a:p>
          <a:p>
            <a:r>
              <a:rPr lang="en-US" dirty="0"/>
              <a:t/>
            </a:r>
            <a:br>
              <a:rPr lang="en-US" dirty="0"/>
            </a:br>
            <a:r>
              <a:rPr lang="en-US" dirty="0"/>
              <a:t>(iii) I will </a:t>
            </a:r>
            <a:r>
              <a:rPr lang="en-US" dirty="0" err="1"/>
              <a:t>practise</a:t>
            </a:r>
            <a:r>
              <a:rPr lang="en-US" dirty="0"/>
              <a:t> my profession with conscience, dignity, integrity and honesty.</a:t>
            </a:r>
          </a:p>
          <a:p>
            <a:r>
              <a:rPr lang="en-US" dirty="0"/>
              <a:t/>
            </a:r>
            <a:br>
              <a:rPr lang="en-US" dirty="0"/>
            </a:br>
            <a:r>
              <a:rPr lang="en-US" dirty="0"/>
              <a:t>(iv) I will respect the secrets which are confided in me even after the patient has died.</a:t>
            </a:r>
          </a:p>
          <a:p>
            <a:pPr marL="0" indent="0">
              <a:buNone/>
            </a:pPr>
            <a:r>
              <a:rPr lang="en-US" sz="1700" dirty="0"/>
              <a:t>Reference: http://www.island.lk/index.php?page_cat=article-details&amp;page=article-details&amp;code_title=55292</a:t>
            </a:r>
            <a:br>
              <a:rPr lang="en-US" sz="1700" dirty="0"/>
            </a:br>
            <a:endParaRPr lang="en-US" sz="1700" dirty="0"/>
          </a:p>
        </p:txBody>
      </p:sp>
    </p:spTree>
    <p:extLst>
      <p:ext uri="{BB962C8B-B14F-4D97-AF65-F5344CB8AC3E}">
        <p14:creationId xmlns:p14="http://schemas.microsoft.com/office/powerpoint/2010/main" val="14009814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duties of a doctor registered with the Sri Lanka Medical </a:t>
            </a:r>
            <a:r>
              <a:rPr lang="en-US" b="1" dirty="0" smtClean="0"/>
              <a:t>Council </a:t>
            </a:r>
            <a:r>
              <a:rPr lang="en-US" sz="2000" b="1" dirty="0" smtClean="0"/>
              <a:t>(continued)</a:t>
            </a:r>
            <a:endParaRPr lang="en-US" sz="2000" dirty="0"/>
          </a:p>
        </p:txBody>
      </p:sp>
      <p:sp>
        <p:nvSpPr>
          <p:cNvPr id="3" name="Content Placeholder 2"/>
          <p:cNvSpPr>
            <a:spLocks noGrp="1"/>
          </p:cNvSpPr>
          <p:nvPr>
            <p:ph idx="1"/>
          </p:nvPr>
        </p:nvSpPr>
        <p:spPr/>
        <p:txBody>
          <a:bodyPr>
            <a:normAutofit fontScale="85000" lnSpcReduction="20000"/>
          </a:bodyPr>
          <a:lstStyle/>
          <a:p>
            <a:r>
              <a:rPr lang="en-US" dirty="0"/>
              <a:t>(v) I will give to my teachers the respect and gratitude which is their due.</a:t>
            </a:r>
          </a:p>
          <a:p>
            <a:r>
              <a:rPr lang="en-US" dirty="0"/>
              <a:t/>
            </a:r>
            <a:br>
              <a:rPr lang="en-US" dirty="0"/>
            </a:br>
            <a:r>
              <a:rPr lang="en-US" dirty="0"/>
              <a:t>(vi) I will maintain the noble traditions of the medical profession.</a:t>
            </a:r>
          </a:p>
          <a:p>
            <a:r>
              <a:rPr lang="en-US" dirty="0"/>
              <a:t/>
            </a:r>
            <a:br>
              <a:rPr lang="en-US" dirty="0"/>
            </a:br>
            <a:r>
              <a:rPr lang="en-US" dirty="0"/>
              <a:t>(vii) I will not permit considerations of religion, nationality, race, party politics, caste or social standing to interfere with my duty as a doctor.</a:t>
            </a:r>
          </a:p>
          <a:p>
            <a:r>
              <a:rPr lang="en-US" dirty="0"/>
              <a:t/>
            </a:r>
            <a:br>
              <a:rPr lang="en-US" dirty="0"/>
            </a:br>
            <a:r>
              <a:rPr lang="en-US" dirty="0"/>
              <a:t>(viii) I will maintain the utmost respect for human life from its beginning. deal and Reality</a:t>
            </a:r>
            <a:endParaRPr lang="en-US" dirty="0">
              <a:effectLst/>
            </a:endParaRPr>
          </a:p>
        </p:txBody>
      </p:sp>
    </p:spTree>
    <p:extLst>
      <p:ext uri="{BB962C8B-B14F-4D97-AF65-F5344CB8AC3E}">
        <p14:creationId xmlns:p14="http://schemas.microsoft.com/office/powerpoint/2010/main" val="2470203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457200" y="122238"/>
            <a:ext cx="7543800" cy="863600"/>
          </a:xfrm>
        </p:spPr>
        <p:txBody>
          <a:bodyPr/>
          <a:lstStyle/>
          <a:p>
            <a:pPr defTabSz="917575"/>
            <a:r>
              <a:rPr lang="en-US"/>
              <a:t>Defining our Terms</a:t>
            </a:r>
          </a:p>
        </p:txBody>
      </p:sp>
      <p:sp>
        <p:nvSpPr>
          <p:cNvPr id="168963" name="Rectangle 3"/>
          <p:cNvSpPr>
            <a:spLocks noGrp="1" noChangeArrowheads="1"/>
          </p:cNvSpPr>
          <p:nvPr>
            <p:ph type="body" idx="1"/>
          </p:nvPr>
        </p:nvSpPr>
        <p:spPr>
          <a:xfrm>
            <a:off x="457200" y="1600200"/>
            <a:ext cx="8229600" cy="4495800"/>
          </a:xfrm>
        </p:spPr>
        <p:txBody>
          <a:bodyPr>
            <a:normAutofit lnSpcReduction="10000"/>
          </a:bodyPr>
          <a:lstStyle/>
          <a:p>
            <a:r>
              <a:rPr lang="en-US" b="1"/>
              <a:t>Morality</a:t>
            </a:r>
            <a:r>
              <a:rPr lang="en-US"/>
              <a:t> - our belief about right and wrong (usually subjective and  unexamined).</a:t>
            </a:r>
            <a:r>
              <a:rPr lang="en-US" sz="3900"/>
              <a:t/>
            </a:r>
            <a:br>
              <a:rPr lang="en-US" sz="3900"/>
            </a:br>
            <a:endParaRPr lang="en-US" sz="3900"/>
          </a:p>
          <a:p>
            <a:r>
              <a:rPr lang="en-US" b="1"/>
              <a:t>Ethics</a:t>
            </a:r>
            <a:r>
              <a:rPr lang="en-US"/>
              <a:t> - (a) the study of principles for choosing right action when doing right may also involve doing harm or wrong; (b) the use of ethical theory to choose the best course of action; (c ) the study of what is good and bad in human character and conduct. </a:t>
            </a:r>
          </a:p>
        </p:txBody>
      </p:sp>
    </p:spTree>
    <p:extLst>
      <p:ext uri="{BB962C8B-B14F-4D97-AF65-F5344CB8AC3E}">
        <p14:creationId xmlns:p14="http://schemas.microsoft.com/office/powerpoint/2010/main" val="2365688584"/>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constitutes unethical </a:t>
            </a:r>
            <a:r>
              <a:rPr lang="en-US" dirty="0" err="1" smtClean="0"/>
              <a:t>behaviour</a:t>
            </a:r>
            <a:r>
              <a:rPr lang="en-US" dirty="0" smtClean="0"/>
              <a:t> (professional misconduct)? </a:t>
            </a:r>
            <a:endParaRPr lang="en-US" dirty="0"/>
          </a:p>
        </p:txBody>
      </p:sp>
      <p:sp>
        <p:nvSpPr>
          <p:cNvPr id="3" name="Content Placeholder 2"/>
          <p:cNvSpPr>
            <a:spLocks noGrp="1"/>
          </p:cNvSpPr>
          <p:nvPr>
            <p:ph idx="1"/>
          </p:nvPr>
        </p:nvSpPr>
        <p:spPr/>
        <p:txBody>
          <a:bodyPr>
            <a:normAutofit fontScale="92500" lnSpcReduction="20000"/>
          </a:bodyPr>
          <a:lstStyle/>
          <a:p>
            <a:r>
              <a:rPr lang="en-US" dirty="0"/>
              <a:t>* Neglect or disregard by doctors of their professional responsibilities. (medical neglect)</a:t>
            </a:r>
          </a:p>
          <a:p>
            <a:r>
              <a:rPr lang="en-US" dirty="0"/>
              <a:t/>
            </a:r>
            <a:br>
              <a:rPr lang="en-US" dirty="0"/>
            </a:br>
            <a:r>
              <a:rPr lang="en-US" dirty="0"/>
              <a:t>* Abuse of professional privileges or skills.</a:t>
            </a:r>
          </a:p>
          <a:p>
            <a:r>
              <a:rPr lang="en-US" dirty="0"/>
              <a:t/>
            </a:r>
            <a:br>
              <a:rPr lang="en-US" dirty="0"/>
            </a:br>
            <a:r>
              <a:rPr lang="en-US" dirty="0"/>
              <a:t>* Derogatory (or degrading) professional conduct.</a:t>
            </a:r>
          </a:p>
          <a:p>
            <a:r>
              <a:rPr lang="en-US" dirty="0"/>
              <a:t/>
            </a:r>
            <a:br>
              <a:rPr lang="en-US" dirty="0"/>
            </a:br>
            <a:r>
              <a:rPr lang="en-US" dirty="0"/>
              <a:t>* Advertising and canvassing.</a:t>
            </a:r>
          </a:p>
          <a:p>
            <a:r>
              <a:rPr lang="en-US" dirty="0"/>
              <a:t/>
            </a:r>
            <a:br>
              <a:rPr lang="en-US" dirty="0"/>
            </a:br>
            <a:r>
              <a:rPr lang="en-US" dirty="0"/>
              <a:t>* Commenting maliciously on professional colleagues.</a:t>
            </a:r>
          </a:p>
          <a:p>
            <a:endParaRPr lang="en-US" dirty="0"/>
          </a:p>
        </p:txBody>
      </p:sp>
    </p:spTree>
    <p:extLst>
      <p:ext uri="{BB962C8B-B14F-4D97-AF65-F5344CB8AC3E}">
        <p14:creationId xmlns:p14="http://schemas.microsoft.com/office/powerpoint/2010/main" val="31011408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SLMC act on a reported professional misconduct?</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investigating allegations of serious professional misconduct, the SLMC goes through a quasi-judicial procedure. </a:t>
            </a:r>
            <a:endParaRPr lang="en-US" dirty="0" smtClean="0"/>
          </a:p>
          <a:p>
            <a:r>
              <a:rPr lang="en-US" dirty="0" smtClean="0"/>
              <a:t>If </a:t>
            </a:r>
            <a:r>
              <a:rPr lang="en-US" dirty="0"/>
              <a:t>a doctor is found guilty of serious professional misconduct, Section 33 of the Medical Ordinance enacted in 1927 empowers the SLMC to erase the name of the guilty doctor from the medical register. </a:t>
            </a:r>
            <a:endParaRPr lang="en-US" dirty="0" smtClean="0"/>
          </a:p>
          <a:p>
            <a:r>
              <a:rPr lang="en-US" dirty="0" smtClean="0"/>
              <a:t>This </a:t>
            </a:r>
            <a:r>
              <a:rPr lang="en-US" dirty="0"/>
              <a:t>means that such a doctor cannot legally practice medicine.</a:t>
            </a:r>
          </a:p>
        </p:txBody>
      </p:sp>
    </p:spTree>
    <p:extLst>
      <p:ext uri="{BB962C8B-B14F-4D97-AF65-F5344CB8AC3E}">
        <p14:creationId xmlns:p14="http://schemas.microsoft.com/office/powerpoint/2010/main" val="18077701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normAutofit fontScale="90000"/>
          </a:bodyPr>
          <a:lstStyle/>
          <a:p>
            <a:r>
              <a:rPr lang="en-US" sz="4000" b="1"/>
              <a:t>Confidentiality</a:t>
            </a:r>
            <a:br>
              <a:rPr lang="en-US" sz="4000" b="1"/>
            </a:br>
            <a:endParaRPr lang="en-US" sz="4000" b="1"/>
          </a:p>
        </p:txBody>
      </p:sp>
      <p:sp>
        <p:nvSpPr>
          <p:cNvPr id="113667" name="Rectangle 3"/>
          <p:cNvSpPr>
            <a:spLocks noGrp="1" noChangeArrowheads="1"/>
          </p:cNvSpPr>
          <p:nvPr>
            <p:ph type="body" idx="1"/>
          </p:nvPr>
        </p:nvSpPr>
        <p:spPr>
          <a:xfrm>
            <a:off x="1187450" y="1989138"/>
            <a:ext cx="7772400" cy="4114800"/>
          </a:xfrm>
        </p:spPr>
        <p:txBody>
          <a:bodyPr/>
          <a:lstStyle/>
          <a:p>
            <a:r>
              <a:rPr lang="en-US" sz="2800"/>
              <a:t>Not a single ethical principle in itself, rather it is linked in to several bioethical principles.</a:t>
            </a:r>
          </a:p>
          <a:p>
            <a:r>
              <a:rPr lang="en-US" sz="2800"/>
              <a:t>Confidentiality shows a respect for an individual's autonomy and their right to control the information relating to their own health.</a:t>
            </a:r>
          </a:p>
          <a:p>
            <a:r>
              <a:rPr lang="en-US" sz="2800"/>
              <a:t>In keeping information about the patient secret the doctor is acting beneficently. </a:t>
            </a:r>
          </a:p>
        </p:txBody>
      </p:sp>
    </p:spTree>
    <p:extLst>
      <p:ext uri="{BB962C8B-B14F-4D97-AF65-F5344CB8AC3E}">
        <p14:creationId xmlns:p14="http://schemas.microsoft.com/office/powerpoint/2010/main" val="28287177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GB" sz="4000"/>
              <a:t>When may a Dr break confidentiality</a:t>
            </a:r>
            <a:endParaRPr lang="en-US" sz="4000"/>
          </a:p>
        </p:txBody>
      </p:sp>
      <p:sp>
        <p:nvSpPr>
          <p:cNvPr id="115715" name="Rectangle 3"/>
          <p:cNvSpPr>
            <a:spLocks noGrp="1" noChangeArrowheads="1"/>
          </p:cNvSpPr>
          <p:nvPr>
            <p:ph type="body" idx="1"/>
          </p:nvPr>
        </p:nvSpPr>
        <p:spPr/>
        <p:txBody>
          <a:bodyPr/>
          <a:lstStyle/>
          <a:p>
            <a:pPr>
              <a:lnSpc>
                <a:spcPct val="80000"/>
              </a:lnSpc>
              <a:buFont typeface="Wingdings" pitchFamily="2" charset="2"/>
              <a:buNone/>
            </a:pPr>
            <a:endParaRPr lang="en-US" sz="800"/>
          </a:p>
          <a:p>
            <a:pPr>
              <a:lnSpc>
                <a:spcPct val="80000"/>
              </a:lnSpc>
            </a:pPr>
            <a:r>
              <a:rPr lang="en-US" sz="2300"/>
              <a:t>where serious harm may occur to a third party, whether or not a criminal offence, e.g. threat of serious harm to a named person </a:t>
            </a:r>
          </a:p>
          <a:p>
            <a:pPr>
              <a:lnSpc>
                <a:spcPct val="80000"/>
              </a:lnSpc>
            </a:pPr>
            <a:r>
              <a:rPr lang="en-US" sz="2300"/>
              <a:t>where a doctor believes a patient to be the victim of abuse and the patient is unable to give or withhold consent to disclose </a:t>
            </a:r>
          </a:p>
          <a:p>
            <a:pPr>
              <a:lnSpc>
                <a:spcPct val="80000"/>
              </a:lnSpc>
            </a:pPr>
            <a:r>
              <a:rPr lang="en-US" sz="2300"/>
              <a:t>where, without disclosure a doctor would not be acting in the overall best interests of a child or young person who is his/her patient and incapable of consenting to disclosure </a:t>
            </a:r>
          </a:p>
          <a:p>
            <a:pPr>
              <a:lnSpc>
                <a:spcPct val="80000"/>
              </a:lnSpc>
            </a:pPr>
            <a:r>
              <a:rPr lang="en-US" sz="2300"/>
              <a:t>when, without disclosure the task of preventing or detecting a serious crime by the police would be prejudiced or delayed </a:t>
            </a:r>
          </a:p>
          <a:p>
            <a:pPr>
              <a:lnSpc>
                <a:spcPct val="80000"/>
              </a:lnSpc>
              <a:buFont typeface="Wingdings" pitchFamily="2" charset="2"/>
              <a:buNone/>
            </a:pPr>
            <a:endParaRPr lang="en-US" sz="2300"/>
          </a:p>
        </p:txBody>
      </p:sp>
    </p:spTree>
    <p:extLst>
      <p:ext uri="{BB962C8B-B14F-4D97-AF65-F5344CB8AC3E}">
        <p14:creationId xmlns:p14="http://schemas.microsoft.com/office/powerpoint/2010/main" val="38361583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fontScale="90000"/>
          </a:bodyPr>
          <a:lstStyle/>
          <a:p>
            <a:r>
              <a:rPr lang="en-GB" sz="4000"/>
              <a:t>When may a doctor break confidentiality</a:t>
            </a:r>
            <a:endParaRPr lang="en-US" sz="4000"/>
          </a:p>
        </p:txBody>
      </p:sp>
      <p:sp>
        <p:nvSpPr>
          <p:cNvPr id="117763" name="Rectangle 3"/>
          <p:cNvSpPr>
            <a:spLocks noGrp="1" noChangeArrowheads="1"/>
          </p:cNvSpPr>
          <p:nvPr>
            <p:ph type="body" idx="1"/>
          </p:nvPr>
        </p:nvSpPr>
        <p:spPr/>
        <p:txBody>
          <a:bodyPr/>
          <a:lstStyle/>
          <a:p>
            <a:pPr>
              <a:lnSpc>
                <a:spcPct val="90000"/>
              </a:lnSpc>
            </a:pPr>
            <a:r>
              <a:rPr lang="en-US" sz="2800"/>
              <a:t>when, without disclosure the task of prosecuting a serious crime would be prejudiced or delayed (e.g. a patient tells you that he killed someone several years ago) </a:t>
            </a:r>
          </a:p>
          <a:p>
            <a:pPr>
              <a:lnSpc>
                <a:spcPct val="90000"/>
              </a:lnSpc>
            </a:pPr>
            <a:r>
              <a:rPr lang="en-US" sz="2800"/>
              <a:t>where a doctor has a patient who is a health professional and has concerns over that person’s fitness to practice and posing a serious danger to patients in his or her care </a:t>
            </a:r>
          </a:p>
          <a:p>
            <a:pPr>
              <a:lnSpc>
                <a:spcPct val="90000"/>
              </a:lnSpc>
            </a:pPr>
            <a:r>
              <a:rPr lang="en-US" sz="2800"/>
              <a:t>where a doctor has concerns over a patient’s fitness to drive. </a:t>
            </a:r>
          </a:p>
          <a:p>
            <a:pPr>
              <a:lnSpc>
                <a:spcPct val="90000"/>
              </a:lnSpc>
            </a:pPr>
            <a:endParaRPr lang="en-US" sz="2800"/>
          </a:p>
        </p:txBody>
      </p:sp>
    </p:spTree>
    <p:extLst>
      <p:ext uri="{BB962C8B-B14F-4D97-AF65-F5344CB8AC3E}">
        <p14:creationId xmlns:p14="http://schemas.microsoft.com/office/powerpoint/2010/main" val="3892234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150938" y="884238"/>
            <a:ext cx="7793037" cy="609600"/>
          </a:xfrm>
        </p:spPr>
        <p:txBody>
          <a:bodyPr>
            <a:normAutofit fontScale="90000"/>
          </a:bodyPr>
          <a:lstStyle/>
          <a:p>
            <a:r>
              <a:rPr lang="en-GB" b="1"/>
              <a:t>Living Wills</a:t>
            </a:r>
          </a:p>
        </p:txBody>
      </p:sp>
      <p:sp>
        <p:nvSpPr>
          <p:cNvPr id="40963" name="Rectangle 3"/>
          <p:cNvSpPr>
            <a:spLocks noGrp="1" noChangeArrowheads="1"/>
          </p:cNvSpPr>
          <p:nvPr>
            <p:ph type="body" idx="1"/>
          </p:nvPr>
        </p:nvSpPr>
        <p:spPr/>
        <p:txBody>
          <a:bodyPr/>
          <a:lstStyle/>
          <a:p>
            <a:pPr>
              <a:lnSpc>
                <a:spcPct val="80000"/>
              </a:lnSpc>
            </a:pPr>
            <a:r>
              <a:rPr lang="en-US" sz="2200"/>
              <a:t>Every adult with mental capacity has the right to agree to or refuse medical treatment. </a:t>
            </a:r>
          </a:p>
          <a:p>
            <a:pPr>
              <a:lnSpc>
                <a:spcPct val="80000"/>
              </a:lnSpc>
            </a:pPr>
            <a:r>
              <a:rPr lang="en-US" sz="2200"/>
              <a:t>Living wills can be use to make clear a person advance wishes.</a:t>
            </a:r>
          </a:p>
          <a:p>
            <a:pPr>
              <a:lnSpc>
                <a:spcPct val="80000"/>
              </a:lnSpc>
            </a:pPr>
            <a:r>
              <a:rPr lang="en-US" sz="2200"/>
              <a:t>They include general statements about a person’s wishes and specific refusals of treatment called advance directives.</a:t>
            </a:r>
            <a:endParaRPr lang="en-US" sz="2200" b="1"/>
          </a:p>
          <a:p>
            <a:pPr>
              <a:lnSpc>
                <a:spcPct val="80000"/>
              </a:lnSpc>
            </a:pPr>
            <a:r>
              <a:rPr lang="en-US" sz="2200"/>
              <a:t>Set out which treatments the person would or wouldn't like to receive should they lose mental capacity in the future.</a:t>
            </a:r>
          </a:p>
          <a:p>
            <a:pPr>
              <a:lnSpc>
                <a:spcPct val="80000"/>
              </a:lnSpc>
            </a:pPr>
            <a:r>
              <a:rPr lang="en-US" sz="2200"/>
              <a:t>Advance statements aren't legally binding, but health professionals do have to take them into account when deciding on a course of action. Family and friends can also use them as evidence of the person’s wishes.</a:t>
            </a:r>
          </a:p>
        </p:txBody>
      </p:sp>
    </p:spTree>
    <p:extLst>
      <p:ext uri="{BB962C8B-B14F-4D97-AF65-F5344CB8AC3E}">
        <p14:creationId xmlns:p14="http://schemas.microsoft.com/office/powerpoint/2010/main" val="8497760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150938" y="884238"/>
            <a:ext cx="7793037" cy="609600"/>
          </a:xfrm>
        </p:spPr>
        <p:txBody>
          <a:bodyPr>
            <a:normAutofit fontScale="90000"/>
          </a:bodyPr>
          <a:lstStyle/>
          <a:p>
            <a:r>
              <a:rPr lang="en-GB" b="1"/>
              <a:t>Doctrine of Double effect</a:t>
            </a:r>
            <a:endParaRPr lang="en-GB"/>
          </a:p>
        </p:txBody>
      </p:sp>
      <p:sp>
        <p:nvSpPr>
          <p:cNvPr id="38915" name="Rectangle 3"/>
          <p:cNvSpPr>
            <a:spLocks noGrp="1" noChangeArrowheads="1"/>
          </p:cNvSpPr>
          <p:nvPr>
            <p:ph type="body" idx="1"/>
          </p:nvPr>
        </p:nvSpPr>
        <p:spPr/>
        <p:txBody>
          <a:bodyPr/>
          <a:lstStyle/>
          <a:p>
            <a:r>
              <a:rPr lang="en-US" sz="2800"/>
              <a:t>Some interventions can create a positive outcome while also potentially doing harm. </a:t>
            </a:r>
          </a:p>
          <a:p>
            <a:r>
              <a:rPr lang="en-US" sz="2800"/>
              <a:t>The combination of these two circumstances is known as the "double effect." </a:t>
            </a:r>
          </a:p>
          <a:p>
            <a:r>
              <a:rPr lang="en-US" sz="2800"/>
              <a:t>Use of morphine in the dying patient can ease the pain and suffering of the patient, while simultaneously hastening the demise of the patient through suppression of the respiratory drive.</a:t>
            </a:r>
            <a:endParaRPr lang="en-GB" sz="2800" u="sng"/>
          </a:p>
        </p:txBody>
      </p:sp>
    </p:spTree>
    <p:extLst>
      <p:ext uri="{BB962C8B-B14F-4D97-AF65-F5344CB8AC3E}">
        <p14:creationId xmlns:p14="http://schemas.microsoft.com/office/powerpoint/2010/main" val="42426458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sz="3200"/>
              <a:t>Providing contraception without parental consent to patients under 16 year old</a:t>
            </a:r>
          </a:p>
        </p:txBody>
      </p:sp>
      <p:sp>
        <p:nvSpPr>
          <p:cNvPr id="136195" name="Rectangle 3"/>
          <p:cNvSpPr>
            <a:spLocks noGrp="1" noChangeArrowheads="1"/>
          </p:cNvSpPr>
          <p:nvPr>
            <p:ph type="body" idx="1"/>
          </p:nvPr>
        </p:nvSpPr>
        <p:spPr/>
        <p:txBody>
          <a:bodyPr/>
          <a:lstStyle/>
          <a:p>
            <a:pPr>
              <a:lnSpc>
                <a:spcPct val="80000"/>
              </a:lnSpc>
            </a:pPr>
            <a:r>
              <a:rPr lang="en-US" sz="2400"/>
              <a:t>the young person will understand the professional's advice; </a:t>
            </a:r>
          </a:p>
          <a:p>
            <a:pPr>
              <a:lnSpc>
                <a:spcPct val="80000"/>
              </a:lnSpc>
            </a:pPr>
            <a:r>
              <a:rPr lang="en-US" sz="2400"/>
              <a:t>the young person cannot be persuaded to inform their parents; </a:t>
            </a:r>
          </a:p>
          <a:p>
            <a:pPr>
              <a:lnSpc>
                <a:spcPct val="80000"/>
              </a:lnSpc>
            </a:pPr>
            <a:r>
              <a:rPr lang="en-US" sz="2400"/>
              <a:t>the young person is likely to begin, or to continue having, sexual intercourse with or without contraceptive treatment; </a:t>
            </a:r>
          </a:p>
          <a:p>
            <a:pPr>
              <a:lnSpc>
                <a:spcPct val="80000"/>
              </a:lnSpc>
            </a:pPr>
            <a:r>
              <a:rPr lang="en-US" sz="2400"/>
              <a:t>unless the young person receives contraceptive treatment, their physical or mental health, or both, are likely to suffer; </a:t>
            </a:r>
          </a:p>
          <a:p>
            <a:pPr>
              <a:lnSpc>
                <a:spcPct val="80000"/>
              </a:lnSpc>
            </a:pPr>
            <a:r>
              <a:rPr lang="en-US" sz="2400"/>
              <a:t>the young person's best interests require them to receive contraceptive advice or treatment with or without parental consent</a:t>
            </a:r>
          </a:p>
          <a:p>
            <a:pPr>
              <a:lnSpc>
                <a:spcPct val="80000"/>
              </a:lnSpc>
            </a:pPr>
            <a:endParaRPr lang="en-US" sz="2400"/>
          </a:p>
        </p:txBody>
      </p:sp>
    </p:spTree>
    <p:extLst>
      <p:ext uri="{BB962C8B-B14F-4D97-AF65-F5344CB8AC3E}">
        <p14:creationId xmlns:p14="http://schemas.microsoft.com/office/powerpoint/2010/main" val="23999562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80963"/>
            <a:ext cx="9144000" cy="1366837"/>
          </a:xfrm>
        </p:spPr>
        <p:txBody>
          <a:bodyPr/>
          <a:lstStyle/>
          <a:p>
            <a:pPr eaLnBrk="1" hangingPunct="1"/>
            <a:r>
              <a:rPr lang="en-US" sz="4000" smtClean="0">
                <a:latin typeface="Times New Roman" pitchFamily="18" charset="0"/>
                <a:cs typeface="Times New Roman" pitchFamily="18" charset="0"/>
              </a:rPr>
              <a:t>Medical Certificates</a:t>
            </a:r>
          </a:p>
        </p:txBody>
      </p:sp>
      <p:sp>
        <p:nvSpPr>
          <p:cNvPr id="17411" name="Rectangle 3"/>
          <p:cNvSpPr>
            <a:spLocks noGrp="1" noChangeArrowheads="1"/>
          </p:cNvSpPr>
          <p:nvPr>
            <p:ph idx="1"/>
          </p:nvPr>
        </p:nvSpPr>
        <p:spPr>
          <a:xfrm>
            <a:off x="457200" y="1600200"/>
            <a:ext cx="8229600" cy="5029200"/>
          </a:xfrm>
        </p:spPr>
        <p:txBody>
          <a:bodyPr>
            <a:normAutofit lnSpcReduction="10000"/>
          </a:bodyPr>
          <a:lstStyle/>
          <a:p>
            <a:pPr marL="365760" indent="-256032" algn="just" eaLnBrk="1" fontAlgn="auto" hangingPunct="1">
              <a:lnSpc>
                <a:spcPct val="90000"/>
              </a:lnSpc>
              <a:spcAft>
                <a:spcPts val="0"/>
              </a:spcAft>
              <a:buFontTx/>
              <a:buNone/>
              <a:defRPr/>
            </a:pPr>
            <a:r>
              <a:rPr lang="en-US" sz="3200" dirty="0" smtClean="0"/>
              <a:t>must </a:t>
            </a:r>
            <a:r>
              <a:rPr lang="en-US" sz="3200" dirty="0"/>
              <a:t>include </a:t>
            </a:r>
            <a:r>
              <a:rPr lang="en-US" sz="3200" dirty="0" smtClean="0"/>
              <a:t>:</a:t>
            </a:r>
          </a:p>
          <a:p>
            <a:pPr marL="365760" indent="-256032" algn="just" eaLnBrk="1" fontAlgn="auto" hangingPunct="1">
              <a:lnSpc>
                <a:spcPct val="90000"/>
              </a:lnSpc>
              <a:spcAft>
                <a:spcPts val="0"/>
              </a:spcAft>
              <a:buFont typeface="Wingdings 3"/>
              <a:buChar char=""/>
              <a:defRPr/>
            </a:pPr>
            <a:r>
              <a:rPr lang="en-US" sz="3200" dirty="0" smtClean="0">
                <a:solidFill>
                  <a:schemeClr val="tx1"/>
                </a:solidFill>
              </a:rPr>
              <a:t>true </a:t>
            </a:r>
            <a:r>
              <a:rPr lang="en-US" sz="3200" dirty="0">
                <a:solidFill>
                  <a:schemeClr val="tx1"/>
                </a:solidFill>
              </a:rPr>
              <a:t>information, </a:t>
            </a:r>
            <a:endParaRPr lang="en-US" sz="3200" dirty="0" smtClean="0">
              <a:solidFill>
                <a:schemeClr val="tx1"/>
              </a:solidFill>
            </a:endParaRPr>
          </a:p>
          <a:p>
            <a:pPr marL="365760" indent="-256032" algn="just" eaLnBrk="1" fontAlgn="auto" hangingPunct="1">
              <a:lnSpc>
                <a:spcPct val="90000"/>
              </a:lnSpc>
              <a:spcAft>
                <a:spcPts val="0"/>
              </a:spcAft>
              <a:buFont typeface="Wingdings 3"/>
              <a:buChar char=""/>
              <a:defRPr/>
            </a:pPr>
            <a:r>
              <a:rPr lang="en-US" sz="3200" dirty="0" smtClean="0">
                <a:solidFill>
                  <a:schemeClr val="tx1"/>
                </a:solidFill>
              </a:rPr>
              <a:t>correct </a:t>
            </a:r>
          </a:p>
          <a:p>
            <a:pPr marL="365760" indent="-256032" algn="just" eaLnBrk="1" fontAlgn="auto" hangingPunct="1">
              <a:lnSpc>
                <a:spcPct val="90000"/>
              </a:lnSpc>
              <a:spcAft>
                <a:spcPts val="0"/>
              </a:spcAft>
              <a:buFont typeface="Wingdings 3"/>
              <a:buChar char=""/>
              <a:defRPr/>
            </a:pPr>
            <a:r>
              <a:rPr lang="en-US" sz="3200" dirty="0" smtClean="0">
                <a:solidFill>
                  <a:schemeClr val="tx1"/>
                </a:solidFill>
              </a:rPr>
              <a:t> </a:t>
            </a:r>
            <a:r>
              <a:rPr lang="en-US" sz="3200" dirty="0">
                <a:solidFill>
                  <a:schemeClr val="tx1"/>
                </a:solidFill>
              </a:rPr>
              <a:t>accurate data. </a:t>
            </a:r>
            <a:endParaRPr lang="en-US" sz="3200" dirty="0" smtClean="0">
              <a:solidFill>
                <a:schemeClr val="tx1"/>
              </a:solidFill>
            </a:endParaRPr>
          </a:p>
          <a:p>
            <a:pPr marL="365760" indent="-256032" algn="just" eaLnBrk="1" fontAlgn="auto" hangingPunct="1">
              <a:lnSpc>
                <a:spcPct val="90000"/>
              </a:lnSpc>
              <a:spcAft>
                <a:spcPts val="0"/>
              </a:spcAft>
              <a:buFont typeface="Wingdings 3"/>
              <a:buChar char=""/>
              <a:defRPr/>
            </a:pPr>
            <a:r>
              <a:rPr lang="en-US" sz="3200" dirty="0" smtClean="0">
                <a:solidFill>
                  <a:schemeClr val="tx1"/>
                </a:solidFill>
              </a:rPr>
              <a:t>Also </a:t>
            </a:r>
            <a:r>
              <a:rPr lang="en-US" sz="3200" dirty="0">
                <a:solidFill>
                  <a:schemeClr val="tx1"/>
                </a:solidFill>
              </a:rPr>
              <a:t>the physician must not give certificate to anyone or without seeing the person. Also the physician must be sure of the identity of the patient in case of age estimation certificate and the certificate show the finger prints to release himself of the  responsibility of partnership of such fraudulent act.</a:t>
            </a:r>
          </a:p>
        </p:txBody>
      </p:sp>
    </p:spTree>
    <p:extLst>
      <p:ext uri="{BB962C8B-B14F-4D97-AF65-F5344CB8AC3E}">
        <p14:creationId xmlns:p14="http://schemas.microsoft.com/office/powerpoint/2010/main" val="3134304290"/>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43000" y="685800"/>
            <a:ext cx="7620000" cy="838200"/>
          </a:xfrm>
        </p:spPr>
        <p:txBody>
          <a:bodyPr/>
          <a:lstStyle/>
          <a:p>
            <a:pPr eaLnBrk="1" hangingPunct="1"/>
            <a:r>
              <a:rPr lang="en-US" sz="3200" smtClean="0"/>
              <a:t>Informed Consent</a:t>
            </a:r>
          </a:p>
        </p:txBody>
      </p:sp>
      <p:sp>
        <p:nvSpPr>
          <p:cNvPr id="14339" name="Rectangle 3"/>
          <p:cNvSpPr>
            <a:spLocks noGrp="1" noChangeArrowheads="1"/>
          </p:cNvSpPr>
          <p:nvPr>
            <p:ph type="body" idx="1"/>
          </p:nvPr>
        </p:nvSpPr>
        <p:spPr>
          <a:xfrm>
            <a:off x="1066800" y="1981200"/>
            <a:ext cx="7696200" cy="4876800"/>
          </a:xfrm>
        </p:spPr>
        <p:txBody>
          <a:bodyPr/>
          <a:lstStyle/>
          <a:p>
            <a:pPr eaLnBrk="1" hangingPunct="1">
              <a:lnSpc>
                <a:spcPct val="90000"/>
              </a:lnSpc>
            </a:pPr>
            <a:r>
              <a:rPr lang="en-US" sz="2000" smtClean="0"/>
              <a:t>Implementation of the ethical principle of autonomy</a:t>
            </a:r>
          </a:p>
          <a:p>
            <a:pPr eaLnBrk="1" hangingPunct="1">
              <a:lnSpc>
                <a:spcPct val="90000"/>
              </a:lnSpc>
            </a:pPr>
            <a:r>
              <a:rPr lang="en-US" sz="2000" smtClean="0"/>
              <a:t>Accords individuals the option of accepting or refusing medical treatment</a:t>
            </a:r>
          </a:p>
          <a:p>
            <a:pPr eaLnBrk="1" hangingPunct="1">
              <a:lnSpc>
                <a:spcPct val="90000"/>
              </a:lnSpc>
            </a:pPr>
            <a:r>
              <a:rPr lang="en-US" sz="2000" smtClean="0"/>
              <a:t>Informed consent doctrine confers two separate and connected rights:</a:t>
            </a:r>
          </a:p>
          <a:p>
            <a:pPr lvl="1" eaLnBrk="1" hangingPunct="1">
              <a:lnSpc>
                <a:spcPct val="90000"/>
              </a:lnSpc>
            </a:pPr>
            <a:r>
              <a:rPr lang="en-US" sz="1800" smtClean="0"/>
              <a:t>The right to receive adequate information to make an intelligent choice about whether to accept or refuse a proposed treatment</a:t>
            </a:r>
          </a:p>
          <a:p>
            <a:pPr lvl="1" eaLnBrk="1" hangingPunct="1">
              <a:lnSpc>
                <a:spcPct val="90000"/>
              </a:lnSpc>
            </a:pPr>
            <a:r>
              <a:rPr lang="en-US" sz="1800" smtClean="0"/>
              <a:t>The right to refuse medical treatment for any reason, including quality of life based on the specific individuals judgment. </a:t>
            </a:r>
          </a:p>
          <a:p>
            <a:pPr lvl="1" eaLnBrk="1" hangingPunct="1">
              <a:lnSpc>
                <a:spcPct val="90000"/>
              </a:lnSpc>
            </a:pPr>
            <a:r>
              <a:rPr lang="en-US" sz="1800" smtClean="0"/>
              <a:t>To be considered legally valid, refusal of treatment must be based upon an informed decision of the patient, after s/he has received all information material to making such a decision.</a:t>
            </a:r>
          </a:p>
          <a:p>
            <a:pPr eaLnBrk="1" hangingPunct="1">
              <a:lnSpc>
                <a:spcPct val="90000"/>
              </a:lnSpc>
              <a:buFontTx/>
              <a:buNone/>
            </a:pPr>
            <a:endParaRPr lang="en-US" sz="2000" smtClean="0"/>
          </a:p>
        </p:txBody>
      </p:sp>
    </p:spTree>
    <p:extLst>
      <p:ext uri="{BB962C8B-B14F-4D97-AF65-F5344CB8AC3E}">
        <p14:creationId xmlns:p14="http://schemas.microsoft.com/office/powerpoint/2010/main" val="3327629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 y="80963"/>
            <a:ext cx="8991600" cy="863600"/>
          </a:xfrm>
        </p:spPr>
        <p:txBody>
          <a:bodyPr/>
          <a:lstStyle/>
          <a:p>
            <a:pPr eaLnBrk="1" hangingPunct="1"/>
            <a:r>
              <a:rPr lang="en-US" sz="4800" smtClean="0">
                <a:latin typeface="Times New Roman" pitchFamily="18" charset="0"/>
                <a:cs typeface="Times New Roman" pitchFamily="18" charset="0"/>
              </a:rPr>
              <a:t>Medical Ethics</a:t>
            </a:r>
          </a:p>
        </p:txBody>
      </p:sp>
      <p:sp>
        <p:nvSpPr>
          <p:cNvPr id="21507"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r>
              <a:rPr lang="en-US" sz="4000" smtClean="0">
                <a:solidFill>
                  <a:schemeClr val="tx1"/>
                </a:solidFill>
                <a:latin typeface="Times New Roman" pitchFamily="18" charset="0"/>
                <a:cs typeface="Times New Roman" pitchFamily="18" charset="0"/>
              </a:rPr>
              <a:t>Medical ethics deal with the moral principles which should guide members of medical profession in their dealings with one another, with their patients and with their State.</a:t>
            </a:r>
          </a:p>
        </p:txBody>
      </p:sp>
      <p:sp>
        <p:nvSpPr>
          <p:cNvPr id="21508" name="Rectangle 5"/>
          <p:cNvSpPr>
            <a:spLocks noChangeArrowheads="1"/>
          </p:cNvSpPr>
          <p:nvPr/>
        </p:nvSpPr>
        <p:spPr bwMode="auto">
          <a:xfrm>
            <a:off x="533400" y="457200"/>
            <a:ext cx="8229600" cy="1143000"/>
          </a:xfrm>
          <a:prstGeom prst="rect">
            <a:avLst/>
          </a:prstGeom>
          <a:noFill/>
          <a:ln>
            <a:noFill/>
          </a:ln>
          <a:effectLst>
            <a:outerShdw dist="17961" dir="2700000" algn="ctr" rotWithShape="0">
              <a:srgbClr val="FF9999"/>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en-US" sz="4400" b="1">
                <a:solidFill>
                  <a:schemeClr val="bg1"/>
                </a:solidFill>
                <a:latin typeface="Times New Roman" pitchFamily="18" charset="0"/>
              </a:rPr>
              <a:t/>
            </a:r>
            <a:br>
              <a:rPr lang="en-US" sz="4400" b="1">
                <a:solidFill>
                  <a:schemeClr val="bg1"/>
                </a:solidFill>
                <a:latin typeface="Times New Roman" pitchFamily="18" charset="0"/>
              </a:rPr>
            </a:br>
            <a:endParaRPr lang="en-US" sz="4400" b="1">
              <a:solidFill>
                <a:schemeClr val="bg1"/>
              </a:solidFill>
              <a:latin typeface="Times New Roman" pitchFamily="18" charset="0"/>
            </a:endParaRPr>
          </a:p>
        </p:txBody>
      </p:sp>
      <p:pic>
        <p:nvPicPr>
          <p:cNvPr id="21509" name="Picture 6" descr="ethics-96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304800"/>
            <a:ext cx="2133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319678"/>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304800"/>
            <a:ext cx="7620000" cy="838200"/>
          </a:xfrm>
        </p:spPr>
        <p:txBody>
          <a:bodyPr/>
          <a:lstStyle/>
          <a:p>
            <a:pPr eaLnBrk="1" hangingPunct="1"/>
            <a:r>
              <a:rPr lang="en-US" sz="4000" smtClean="0"/>
              <a:t>Informed Consent</a:t>
            </a:r>
          </a:p>
        </p:txBody>
      </p:sp>
      <p:sp>
        <p:nvSpPr>
          <p:cNvPr id="15363" name="Rectangle 3"/>
          <p:cNvSpPr>
            <a:spLocks noGrp="1" noChangeArrowheads="1"/>
          </p:cNvSpPr>
          <p:nvPr>
            <p:ph type="body" idx="1"/>
          </p:nvPr>
        </p:nvSpPr>
        <p:spPr>
          <a:xfrm>
            <a:off x="990600" y="1295400"/>
            <a:ext cx="7848600" cy="4114800"/>
          </a:xfrm>
        </p:spPr>
        <p:txBody>
          <a:bodyPr/>
          <a:lstStyle/>
          <a:p>
            <a:pPr eaLnBrk="1" hangingPunct="1">
              <a:buFontTx/>
              <a:buNone/>
            </a:pPr>
            <a:r>
              <a:rPr lang="en-US" sz="2400" smtClean="0"/>
              <a:t>Origins of the Informed Consent Doctrine</a:t>
            </a:r>
          </a:p>
          <a:p>
            <a:pPr eaLnBrk="1" hangingPunct="1"/>
            <a:r>
              <a:rPr lang="en-US" sz="2000" smtClean="0"/>
              <a:t>Right to be free from nonconsensual interference with one’s person </a:t>
            </a:r>
          </a:p>
          <a:p>
            <a:pPr eaLnBrk="1" hangingPunct="1"/>
            <a:r>
              <a:rPr lang="en-US" sz="2000" smtClean="0"/>
              <a:t>Morally wrong to force one to act against his or her will</a:t>
            </a:r>
          </a:p>
          <a:p>
            <a:pPr eaLnBrk="1" hangingPunct="1"/>
            <a:r>
              <a:rPr lang="en-US" sz="2000" smtClean="0"/>
              <a:t>Serves six functions</a:t>
            </a:r>
          </a:p>
          <a:p>
            <a:pPr lvl="1" eaLnBrk="1" hangingPunct="1"/>
            <a:r>
              <a:rPr lang="en-US" sz="1800" smtClean="0"/>
              <a:t>Protect individual autonomy	</a:t>
            </a:r>
          </a:p>
          <a:p>
            <a:pPr lvl="1" eaLnBrk="1" hangingPunct="1"/>
            <a:r>
              <a:rPr lang="en-US" sz="1800" smtClean="0"/>
              <a:t>Protect patient status as human being</a:t>
            </a:r>
          </a:p>
          <a:p>
            <a:pPr lvl="1" eaLnBrk="1" hangingPunct="1"/>
            <a:r>
              <a:rPr lang="en-US" sz="1800" smtClean="0"/>
              <a:t>Encourage physicians to carefully consider decisions</a:t>
            </a:r>
          </a:p>
          <a:p>
            <a:pPr lvl="1" eaLnBrk="1" hangingPunct="1"/>
            <a:r>
              <a:rPr lang="en-US" sz="1800" smtClean="0"/>
              <a:t>Avoid fraud or duress</a:t>
            </a:r>
          </a:p>
          <a:p>
            <a:pPr lvl="1" eaLnBrk="1" hangingPunct="1"/>
            <a:r>
              <a:rPr lang="en-US" sz="1800" smtClean="0"/>
              <a:t>Foster rational decision-making by patients</a:t>
            </a:r>
          </a:p>
          <a:p>
            <a:pPr lvl="1" eaLnBrk="1" hangingPunct="1"/>
            <a:r>
              <a:rPr lang="en-US" sz="1800" smtClean="0"/>
              <a:t>Increase public involvement in medicine </a:t>
            </a:r>
          </a:p>
        </p:txBody>
      </p:sp>
    </p:spTree>
    <p:extLst>
      <p:ext uri="{BB962C8B-B14F-4D97-AF65-F5344CB8AC3E}">
        <p14:creationId xmlns:p14="http://schemas.microsoft.com/office/powerpoint/2010/main" val="1465127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304800"/>
            <a:ext cx="7620000" cy="838200"/>
          </a:xfrm>
        </p:spPr>
        <p:txBody>
          <a:bodyPr/>
          <a:lstStyle/>
          <a:p>
            <a:pPr eaLnBrk="1" hangingPunct="1"/>
            <a:r>
              <a:rPr lang="en-US" sz="4000" smtClean="0"/>
              <a:t>Informed Consent</a:t>
            </a:r>
          </a:p>
        </p:txBody>
      </p:sp>
      <p:sp>
        <p:nvSpPr>
          <p:cNvPr id="16387" name="Rectangle 3"/>
          <p:cNvSpPr>
            <a:spLocks noGrp="1" noChangeArrowheads="1"/>
          </p:cNvSpPr>
          <p:nvPr>
            <p:ph type="body" idx="1"/>
          </p:nvPr>
        </p:nvSpPr>
        <p:spPr>
          <a:xfrm>
            <a:off x="914400" y="1219200"/>
            <a:ext cx="8001000" cy="4114800"/>
          </a:xfrm>
        </p:spPr>
        <p:txBody>
          <a:bodyPr/>
          <a:lstStyle/>
          <a:p>
            <a:pPr eaLnBrk="1" hangingPunct="1">
              <a:lnSpc>
                <a:spcPct val="90000"/>
              </a:lnSpc>
              <a:buFontTx/>
              <a:buNone/>
            </a:pPr>
            <a:r>
              <a:rPr lang="en-US" sz="2400" smtClean="0"/>
              <a:t>Legal framework for Informed Consent </a:t>
            </a:r>
          </a:p>
          <a:p>
            <a:pPr eaLnBrk="1" hangingPunct="1">
              <a:lnSpc>
                <a:spcPct val="90000"/>
              </a:lnSpc>
            </a:pPr>
            <a:r>
              <a:rPr lang="en-US" sz="2000" smtClean="0"/>
              <a:t>Historically was based on “Battery Theory”</a:t>
            </a:r>
          </a:p>
          <a:p>
            <a:pPr lvl="1" eaLnBrk="1" hangingPunct="1">
              <a:lnSpc>
                <a:spcPct val="90000"/>
              </a:lnSpc>
            </a:pPr>
            <a:r>
              <a:rPr lang="en-US" sz="1800" smtClean="0"/>
              <a:t>Unwanted touching</a:t>
            </a:r>
          </a:p>
          <a:p>
            <a:pPr lvl="1" eaLnBrk="1" hangingPunct="1">
              <a:lnSpc>
                <a:spcPct val="90000"/>
              </a:lnSpc>
            </a:pPr>
            <a:r>
              <a:rPr lang="en-US" sz="1800" smtClean="0"/>
              <a:t>Not operative today in almost all jurisdictions</a:t>
            </a:r>
          </a:p>
          <a:p>
            <a:pPr lvl="1" eaLnBrk="1" hangingPunct="1">
              <a:lnSpc>
                <a:spcPct val="90000"/>
              </a:lnSpc>
            </a:pPr>
            <a:r>
              <a:rPr lang="en-US" sz="1800" smtClean="0"/>
              <a:t>May be operative if there is no consent at all (i.e. operating on the wrong knee)</a:t>
            </a:r>
          </a:p>
          <a:p>
            <a:pPr eaLnBrk="1" hangingPunct="1">
              <a:lnSpc>
                <a:spcPct val="90000"/>
              </a:lnSpc>
            </a:pPr>
            <a:r>
              <a:rPr lang="en-US" sz="2000" smtClean="0"/>
              <a:t>Negligence: Operative in virtually all jurisdictions</a:t>
            </a:r>
          </a:p>
          <a:p>
            <a:pPr lvl="1" eaLnBrk="1" hangingPunct="1">
              <a:lnSpc>
                <a:spcPct val="90000"/>
              </a:lnSpc>
            </a:pPr>
            <a:r>
              <a:rPr lang="en-US" sz="1800" smtClean="0"/>
              <a:t>Prima facie case based on:</a:t>
            </a:r>
          </a:p>
          <a:p>
            <a:pPr lvl="2" eaLnBrk="1" hangingPunct="1">
              <a:lnSpc>
                <a:spcPct val="90000"/>
              </a:lnSpc>
            </a:pPr>
            <a:r>
              <a:rPr lang="en-US" sz="1800" smtClean="0"/>
              <a:t>Duty to disclose information</a:t>
            </a:r>
          </a:p>
          <a:p>
            <a:pPr lvl="2" eaLnBrk="1" hangingPunct="1">
              <a:lnSpc>
                <a:spcPct val="90000"/>
              </a:lnSpc>
            </a:pPr>
            <a:r>
              <a:rPr lang="en-US" sz="1800" smtClean="0"/>
              <a:t>Failure to disclose (unless statutory exception met)</a:t>
            </a:r>
          </a:p>
          <a:p>
            <a:pPr lvl="2" eaLnBrk="1" hangingPunct="1">
              <a:lnSpc>
                <a:spcPct val="90000"/>
              </a:lnSpc>
            </a:pPr>
            <a:r>
              <a:rPr lang="en-US" sz="1800" smtClean="0"/>
              <a:t>If information had been disclosed, patient would not have consented to procedure</a:t>
            </a:r>
          </a:p>
          <a:p>
            <a:pPr lvl="2" eaLnBrk="1" hangingPunct="1">
              <a:lnSpc>
                <a:spcPct val="90000"/>
              </a:lnSpc>
            </a:pPr>
            <a:r>
              <a:rPr lang="en-US" sz="1800" smtClean="0"/>
              <a:t>Injury and damages</a:t>
            </a:r>
            <a:endParaRPr lang="en-US" smtClean="0"/>
          </a:p>
        </p:txBody>
      </p:sp>
    </p:spTree>
    <p:extLst>
      <p:ext uri="{BB962C8B-B14F-4D97-AF65-F5344CB8AC3E}">
        <p14:creationId xmlns:p14="http://schemas.microsoft.com/office/powerpoint/2010/main" val="15253140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90600" y="304800"/>
            <a:ext cx="7620000" cy="838200"/>
          </a:xfrm>
        </p:spPr>
        <p:txBody>
          <a:bodyPr/>
          <a:lstStyle/>
          <a:p>
            <a:pPr eaLnBrk="1" hangingPunct="1"/>
            <a:r>
              <a:rPr lang="en-US" sz="4000" smtClean="0"/>
              <a:t>Informed Consent</a:t>
            </a:r>
          </a:p>
        </p:txBody>
      </p:sp>
      <p:sp>
        <p:nvSpPr>
          <p:cNvPr id="17411" name="Rectangle 3"/>
          <p:cNvSpPr>
            <a:spLocks noGrp="1" noChangeArrowheads="1"/>
          </p:cNvSpPr>
          <p:nvPr>
            <p:ph type="body" idx="1"/>
          </p:nvPr>
        </p:nvSpPr>
        <p:spPr>
          <a:xfrm>
            <a:off x="990600" y="1447800"/>
            <a:ext cx="7848600" cy="3810000"/>
          </a:xfrm>
        </p:spPr>
        <p:txBody>
          <a:bodyPr/>
          <a:lstStyle/>
          <a:p>
            <a:pPr eaLnBrk="1" hangingPunct="1">
              <a:buFontTx/>
              <a:buNone/>
            </a:pPr>
            <a:r>
              <a:rPr lang="en-US" sz="2400" smtClean="0"/>
              <a:t>Duty to disclose standards</a:t>
            </a:r>
          </a:p>
          <a:p>
            <a:pPr eaLnBrk="1" hangingPunct="1"/>
            <a:r>
              <a:rPr lang="en-US" sz="2000" smtClean="0"/>
              <a:t>Professional Standard</a:t>
            </a:r>
          </a:p>
          <a:p>
            <a:pPr lvl="1" eaLnBrk="1" hangingPunct="1"/>
            <a:r>
              <a:rPr lang="en-US" sz="1800" smtClean="0"/>
              <a:t>Physician has disclosed information that a reasonable or prudent doctor would have disclosed under similar circumstances</a:t>
            </a:r>
          </a:p>
          <a:p>
            <a:pPr eaLnBrk="1" hangingPunct="1"/>
            <a:r>
              <a:rPr lang="en-US" sz="2000" smtClean="0"/>
              <a:t>Patient-need standard</a:t>
            </a:r>
          </a:p>
          <a:p>
            <a:pPr lvl="1" eaLnBrk="1" hangingPunct="1"/>
            <a:r>
              <a:rPr lang="en-US" sz="1800" smtClean="0"/>
              <a:t>What a reasonable person would want to know; information that would be material to a patient</a:t>
            </a:r>
          </a:p>
          <a:p>
            <a:pPr eaLnBrk="1" hangingPunct="1"/>
            <a:r>
              <a:rPr lang="en-US" sz="2000" smtClean="0"/>
              <a:t>States with statutes usually adopt the “Professional Standard”</a:t>
            </a:r>
          </a:p>
          <a:p>
            <a:pPr eaLnBrk="1" hangingPunct="1"/>
            <a:r>
              <a:rPr lang="en-US" sz="2000" smtClean="0"/>
              <a:t>Case law is split 50-50 on which standard to follow</a:t>
            </a:r>
          </a:p>
        </p:txBody>
      </p:sp>
    </p:spTree>
    <p:extLst>
      <p:ext uri="{BB962C8B-B14F-4D97-AF65-F5344CB8AC3E}">
        <p14:creationId xmlns:p14="http://schemas.microsoft.com/office/powerpoint/2010/main" val="8236651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90600" y="228600"/>
            <a:ext cx="7543800" cy="838200"/>
          </a:xfrm>
        </p:spPr>
        <p:txBody>
          <a:bodyPr/>
          <a:lstStyle/>
          <a:p>
            <a:pPr eaLnBrk="1" hangingPunct="1"/>
            <a:r>
              <a:rPr lang="en-US" sz="4000" smtClean="0"/>
              <a:t>Informed Consent</a:t>
            </a:r>
          </a:p>
        </p:txBody>
      </p:sp>
      <p:sp>
        <p:nvSpPr>
          <p:cNvPr id="18435" name="Rectangle 3"/>
          <p:cNvSpPr>
            <a:spLocks noGrp="1" noChangeArrowheads="1"/>
          </p:cNvSpPr>
          <p:nvPr>
            <p:ph type="body" idx="1"/>
          </p:nvPr>
        </p:nvSpPr>
        <p:spPr>
          <a:xfrm>
            <a:off x="990600" y="1295400"/>
            <a:ext cx="7848600" cy="3962400"/>
          </a:xfrm>
        </p:spPr>
        <p:txBody>
          <a:bodyPr/>
          <a:lstStyle/>
          <a:p>
            <a:pPr eaLnBrk="1" hangingPunct="1">
              <a:buFontTx/>
              <a:buNone/>
            </a:pPr>
            <a:r>
              <a:rPr lang="en-US" sz="2400" smtClean="0"/>
              <a:t>What must be disclosed</a:t>
            </a:r>
            <a:r>
              <a:rPr lang="en-US" smtClean="0"/>
              <a:t> </a:t>
            </a:r>
          </a:p>
          <a:p>
            <a:pPr eaLnBrk="1" hangingPunct="1"/>
            <a:r>
              <a:rPr lang="en-US" sz="2000" smtClean="0"/>
              <a:t>The condition or diagnosis</a:t>
            </a:r>
          </a:p>
          <a:p>
            <a:pPr eaLnBrk="1" hangingPunct="1"/>
            <a:r>
              <a:rPr lang="en-US" sz="2000" smtClean="0"/>
              <a:t>Nature and purpose of treatment</a:t>
            </a:r>
          </a:p>
          <a:p>
            <a:pPr eaLnBrk="1" hangingPunct="1"/>
            <a:r>
              <a:rPr lang="en-US" sz="2000" smtClean="0"/>
              <a:t>Risk of treatment</a:t>
            </a:r>
          </a:p>
          <a:p>
            <a:pPr eaLnBrk="1" hangingPunct="1"/>
            <a:r>
              <a:rPr lang="en-US" sz="2000" smtClean="0"/>
              <a:t>Treatment alternatives which includes:</a:t>
            </a:r>
          </a:p>
          <a:p>
            <a:pPr lvl="1" eaLnBrk="1" hangingPunct="1"/>
            <a:r>
              <a:rPr lang="en-US" sz="1800" smtClean="0"/>
              <a:t>Things that are already known</a:t>
            </a:r>
          </a:p>
          <a:p>
            <a:pPr lvl="1" eaLnBrk="1" hangingPunct="1"/>
            <a:r>
              <a:rPr lang="en-US" sz="1800" smtClean="0"/>
              <a:t>Things that everybody should know</a:t>
            </a:r>
          </a:p>
          <a:p>
            <a:pPr lvl="1" eaLnBrk="1" hangingPunct="1"/>
            <a:r>
              <a:rPr lang="en-US" sz="1800" smtClean="0"/>
              <a:t>Option of no treatment</a:t>
            </a:r>
          </a:p>
          <a:p>
            <a:pPr lvl="1" eaLnBrk="1" hangingPunct="1"/>
            <a:r>
              <a:rPr lang="en-US" sz="1800" smtClean="0"/>
              <a:t>All alternatives do not have to be disclosed</a:t>
            </a:r>
          </a:p>
        </p:txBody>
      </p:sp>
    </p:spTree>
    <p:extLst>
      <p:ext uri="{BB962C8B-B14F-4D97-AF65-F5344CB8AC3E}">
        <p14:creationId xmlns:p14="http://schemas.microsoft.com/office/powerpoint/2010/main" val="320129142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90600" y="304800"/>
            <a:ext cx="7543800" cy="838200"/>
          </a:xfrm>
        </p:spPr>
        <p:txBody>
          <a:bodyPr/>
          <a:lstStyle/>
          <a:p>
            <a:pPr eaLnBrk="1" hangingPunct="1"/>
            <a:r>
              <a:rPr lang="en-US" smtClean="0"/>
              <a:t>Informed Consent</a:t>
            </a:r>
          </a:p>
        </p:txBody>
      </p:sp>
      <p:sp>
        <p:nvSpPr>
          <p:cNvPr id="19459" name="Rectangle 3"/>
          <p:cNvSpPr>
            <a:spLocks noGrp="1" noChangeArrowheads="1"/>
          </p:cNvSpPr>
          <p:nvPr>
            <p:ph type="body" idx="1"/>
          </p:nvPr>
        </p:nvSpPr>
        <p:spPr>
          <a:xfrm>
            <a:off x="990600" y="1371600"/>
            <a:ext cx="7848600" cy="3962400"/>
          </a:xfrm>
        </p:spPr>
        <p:txBody>
          <a:bodyPr/>
          <a:lstStyle/>
          <a:p>
            <a:pPr eaLnBrk="1" hangingPunct="1">
              <a:lnSpc>
                <a:spcPct val="90000"/>
              </a:lnSpc>
              <a:buFontTx/>
              <a:buNone/>
            </a:pPr>
            <a:r>
              <a:rPr lang="en-US" sz="2400" smtClean="0"/>
              <a:t>Exceptions to the General Rule of Disclosure</a:t>
            </a:r>
          </a:p>
          <a:p>
            <a:pPr eaLnBrk="1" hangingPunct="1">
              <a:lnSpc>
                <a:spcPct val="90000"/>
              </a:lnSpc>
            </a:pPr>
            <a:r>
              <a:rPr lang="en-US" sz="2000" smtClean="0"/>
              <a:t>Patient is unconscious or otherwise incapable of consenting (Emergency treatment)</a:t>
            </a:r>
          </a:p>
          <a:p>
            <a:pPr lvl="1" eaLnBrk="1" hangingPunct="1">
              <a:lnSpc>
                <a:spcPct val="90000"/>
              </a:lnSpc>
            </a:pPr>
            <a:r>
              <a:rPr lang="en-US" sz="1800" smtClean="0"/>
              <a:t>Harm from failure to treat is imminent</a:t>
            </a:r>
          </a:p>
          <a:p>
            <a:pPr lvl="1" eaLnBrk="1" hangingPunct="1">
              <a:lnSpc>
                <a:spcPct val="90000"/>
              </a:lnSpc>
            </a:pPr>
            <a:r>
              <a:rPr lang="en-US" sz="1800" smtClean="0"/>
              <a:t>Outweighs any harm threatened by proposed treatment</a:t>
            </a:r>
          </a:p>
          <a:p>
            <a:pPr lvl="1" eaLnBrk="1" hangingPunct="1">
              <a:lnSpc>
                <a:spcPct val="90000"/>
              </a:lnSpc>
              <a:buFontTx/>
              <a:buNone/>
            </a:pPr>
            <a:endParaRPr lang="en-US" sz="1800" smtClean="0"/>
          </a:p>
          <a:p>
            <a:pPr eaLnBrk="1" hangingPunct="1">
              <a:lnSpc>
                <a:spcPct val="90000"/>
              </a:lnSpc>
            </a:pPr>
            <a:r>
              <a:rPr lang="en-US" sz="2000" smtClean="0"/>
              <a:t>Therapeutic Privilege</a:t>
            </a:r>
          </a:p>
          <a:p>
            <a:pPr lvl="1" eaLnBrk="1" hangingPunct="1">
              <a:lnSpc>
                <a:spcPct val="90000"/>
              </a:lnSpc>
            </a:pPr>
            <a:r>
              <a:rPr lang="en-US" sz="1800" smtClean="0"/>
              <a:t>Risk disclosure poses such a threat of detriment to a patient as to become unfeasible or contraindicated from a medical point of view</a:t>
            </a:r>
          </a:p>
          <a:p>
            <a:pPr lvl="1" eaLnBrk="1" hangingPunct="1">
              <a:lnSpc>
                <a:spcPct val="90000"/>
              </a:lnSpc>
            </a:pPr>
            <a:r>
              <a:rPr lang="en-US" sz="1800" smtClean="0"/>
              <a:t>Does not accept the paternalistic notion that the physician may remain silent because divulgence might prompt the patient to forego therapy the doctor believes the patient must receive</a:t>
            </a:r>
          </a:p>
        </p:txBody>
      </p:sp>
    </p:spTree>
    <p:extLst>
      <p:ext uri="{BB962C8B-B14F-4D97-AF65-F5344CB8AC3E}">
        <p14:creationId xmlns:p14="http://schemas.microsoft.com/office/powerpoint/2010/main" val="27375581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4"/>
          <p:cNvSpPr>
            <a:spLocks noGrp="1" noChangeArrowheads="1"/>
          </p:cNvSpPr>
          <p:nvPr>
            <p:ph type="title"/>
          </p:nvPr>
        </p:nvSpPr>
        <p:spPr/>
        <p:txBody>
          <a:bodyPr/>
          <a:lstStyle/>
          <a:p>
            <a:pPr eaLnBrk="1" fontAlgn="auto" hangingPunct="1">
              <a:spcAft>
                <a:spcPts val="0"/>
              </a:spcAft>
              <a:defRPr/>
            </a:pPr>
            <a:endParaRPr lang="en-US" smtClean="0">
              <a:solidFill>
                <a:schemeClr val="tx2">
                  <a:satMod val="200000"/>
                </a:schemeClr>
              </a:solidFill>
            </a:endParaRPr>
          </a:p>
        </p:txBody>
      </p:sp>
      <p:sp>
        <p:nvSpPr>
          <p:cNvPr id="54275" name="Rectangle 3"/>
          <p:cNvSpPr>
            <a:spLocks noGrp="1" noChangeArrowheads="1"/>
          </p:cNvSpPr>
          <p:nvPr>
            <p:ph type="body" sz="half" idx="1"/>
          </p:nvPr>
        </p:nvSpPr>
        <p:spPr bwMode="auto">
          <a:xfrm>
            <a:off x="533400" y="1828800"/>
            <a:ext cx="77724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 typeface="Wingdings" pitchFamily="2" charset="2"/>
              <a:buNone/>
            </a:pPr>
            <a:r>
              <a:rPr lang="en-US" sz="11500" smtClean="0">
                <a:solidFill>
                  <a:srgbClr val="CC0000"/>
                </a:solidFill>
                <a:latin typeface="Edwardian Script ITC" pitchFamily="66" charset="0"/>
                <a:cs typeface="Tahoma" pitchFamily="34" charset="0"/>
              </a:rPr>
              <a:t>Thank you</a:t>
            </a:r>
          </a:p>
        </p:txBody>
      </p:sp>
      <p:pic>
        <p:nvPicPr>
          <p:cNvPr id="54276" name="Picture 6" descr="1KVHY6CA9C1IHSCA5MNUH8CABI8HV2CAWG8HNQCAJW868KCA31NQBUCAZ6C6S9CA0FS31CCA1U2SSZCAOQBY2MCAZJOKIECAYHJYVJCA451Q11CAXADAR3CAII2P2GCAIXO7PACAXCWJ1XCATT8K5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33400" y="533400"/>
            <a:ext cx="8229600" cy="556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6021871"/>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r>
              <a:rPr lang="en-US" sz="4400" smtClean="0">
                <a:solidFill>
                  <a:schemeClr val="tx1"/>
                </a:solidFill>
                <a:cs typeface="Arial" charset="0"/>
              </a:rPr>
              <a:t>Ethics and law</a:t>
            </a:r>
            <a:endParaRPr lang="en-US" sz="4400" smtClean="0">
              <a:solidFill>
                <a:schemeClr val="tx1"/>
              </a:solidFill>
            </a:endParaRPr>
          </a:p>
        </p:txBody>
      </p:sp>
      <p:graphicFrame>
        <p:nvGraphicFramePr>
          <p:cNvPr id="7" name="Diagram 6"/>
          <p:cNvGraphicFramePr/>
          <p:nvPr/>
        </p:nvGraphicFramePr>
        <p:xfrm>
          <a:off x="1905000" y="990600"/>
          <a:ext cx="63246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532" name="Text Box 18"/>
          <p:cNvSpPr txBox="1">
            <a:spLocks noChangeArrowheads="1"/>
          </p:cNvSpPr>
          <p:nvPr/>
        </p:nvSpPr>
        <p:spPr bwMode="auto">
          <a:xfrm>
            <a:off x="914400" y="4495800"/>
            <a:ext cx="762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2400" b="1"/>
              <a:t>Law and medical ethics share the goal of creating and maintaining social good and have a symbiotic relationship</a:t>
            </a:r>
            <a:r>
              <a:rPr lang="en-US"/>
              <a:t> </a:t>
            </a:r>
          </a:p>
        </p:txBody>
      </p:sp>
    </p:spTree>
    <p:extLst>
      <p:ext uri="{BB962C8B-B14F-4D97-AF65-F5344CB8AC3E}">
        <p14:creationId xmlns:p14="http://schemas.microsoft.com/office/powerpoint/2010/main" val="347659596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u="sng"/>
              <a:t>Components of Medical Ethics</a:t>
            </a:r>
          </a:p>
        </p:txBody>
      </p:sp>
      <p:sp>
        <p:nvSpPr>
          <p:cNvPr id="12291" name="Rectangle 3"/>
          <p:cNvSpPr>
            <a:spLocks noGrp="1" noChangeArrowheads="1"/>
          </p:cNvSpPr>
          <p:nvPr>
            <p:ph type="body" idx="1"/>
          </p:nvPr>
        </p:nvSpPr>
        <p:spPr/>
        <p:txBody>
          <a:bodyPr/>
          <a:lstStyle/>
          <a:p>
            <a:r>
              <a:rPr lang="en-US"/>
              <a:t>The Physician -- Patient Relationship</a:t>
            </a:r>
          </a:p>
          <a:p>
            <a:r>
              <a:rPr lang="en-US"/>
              <a:t>The Physician -- Physician Relationship</a:t>
            </a:r>
          </a:p>
          <a:p>
            <a:r>
              <a:rPr lang="en-US"/>
              <a:t>The relationship of the Physician to the System of Healthcare</a:t>
            </a:r>
          </a:p>
          <a:p>
            <a:r>
              <a:rPr lang="en-US"/>
              <a:t>The Relationship of the Physician to Society</a:t>
            </a:r>
          </a:p>
        </p:txBody>
      </p:sp>
    </p:spTree>
    <p:extLst>
      <p:ext uri="{BB962C8B-B14F-4D97-AF65-F5344CB8AC3E}">
        <p14:creationId xmlns:p14="http://schemas.microsoft.com/office/powerpoint/2010/main" val="2583195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ssolve">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dissolve">
                                      <p:cBhvr>
                                        <p:cTn id="17" dur="500"/>
                                        <p:tgtEl>
                                          <p:spTgt spid="122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dissolve">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t>THE PRINCIPLES IN MEDICAL ETHICS</a:t>
            </a:r>
          </a:p>
        </p:txBody>
      </p:sp>
      <p:sp>
        <p:nvSpPr>
          <p:cNvPr id="13315" name="Rectangle 3"/>
          <p:cNvSpPr>
            <a:spLocks noGrp="1" noChangeArrowheads="1"/>
          </p:cNvSpPr>
          <p:nvPr>
            <p:ph type="body" idx="1"/>
          </p:nvPr>
        </p:nvSpPr>
        <p:spPr/>
        <p:txBody>
          <a:bodyPr/>
          <a:lstStyle/>
          <a:p>
            <a:r>
              <a:rPr lang="en-US"/>
              <a:t>The Principle of Non-Maleficence</a:t>
            </a:r>
          </a:p>
          <a:p>
            <a:r>
              <a:rPr lang="en-US"/>
              <a:t>The Principle of Beneficence</a:t>
            </a:r>
          </a:p>
          <a:p>
            <a:r>
              <a:rPr lang="en-US"/>
              <a:t>The Principle of Autonomy</a:t>
            </a:r>
          </a:p>
          <a:p>
            <a:r>
              <a:rPr lang="en-US"/>
              <a:t>The Principle of Veracity</a:t>
            </a:r>
          </a:p>
          <a:p>
            <a:r>
              <a:rPr lang="en-US"/>
              <a:t>The Principle  of Confidentiality(or Fidelity)</a:t>
            </a:r>
          </a:p>
          <a:p>
            <a:r>
              <a:rPr lang="en-US"/>
              <a:t>The Principle of Social Responsibility and Justice</a:t>
            </a:r>
          </a:p>
        </p:txBody>
      </p:sp>
    </p:spTree>
    <p:extLst>
      <p:ext uri="{BB962C8B-B14F-4D97-AF65-F5344CB8AC3E}">
        <p14:creationId xmlns:p14="http://schemas.microsoft.com/office/powerpoint/2010/main" val="1521600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500" fill="hold"/>
                                        <p:tgtEl>
                                          <p:spTgt spid="1331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331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331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 calcmode="lin" valueType="num">
                                      <p:cBhvr>
                                        <p:cTn id="15" dur="500" fill="hold"/>
                                        <p:tgtEl>
                                          <p:spTgt spid="1331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331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331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 calcmode="lin" valueType="num">
                                      <p:cBhvr>
                                        <p:cTn id="23" dur="500" fill="hold"/>
                                        <p:tgtEl>
                                          <p:spTgt spid="1331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331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31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 calcmode="lin" valueType="num">
                                      <p:cBhvr>
                                        <p:cTn id="31" dur="500" fill="hold"/>
                                        <p:tgtEl>
                                          <p:spTgt spid="1331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331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331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3315">
                                            <p:txEl>
                                              <p:pRg st="4" end="4"/>
                                            </p:txEl>
                                          </p:spTgt>
                                        </p:tgtEl>
                                        <p:attrNameLst>
                                          <p:attrName>style.visibility</p:attrName>
                                        </p:attrNameLst>
                                      </p:cBhvr>
                                      <p:to>
                                        <p:strVal val="visible"/>
                                      </p:to>
                                    </p:set>
                                    <p:anim calcmode="lin" valueType="num">
                                      <p:cBhvr>
                                        <p:cTn id="39" dur="500" fill="hold"/>
                                        <p:tgtEl>
                                          <p:spTgt spid="1331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331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331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331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3315">
                                            <p:txEl>
                                              <p:pRg st="5" end="5"/>
                                            </p:txEl>
                                          </p:spTgt>
                                        </p:tgtEl>
                                        <p:attrNameLst>
                                          <p:attrName>style.visibility</p:attrName>
                                        </p:attrNameLst>
                                      </p:cBhvr>
                                      <p:to>
                                        <p:strVal val="visible"/>
                                      </p:to>
                                    </p:set>
                                    <p:anim calcmode="lin" valueType="num">
                                      <p:cBhvr>
                                        <p:cTn id="47" dur="500" fill="hold"/>
                                        <p:tgtEl>
                                          <p:spTgt spid="13315">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3315">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331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3315">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The Principle of Non-Maleficence</a:t>
            </a:r>
          </a:p>
        </p:txBody>
      </p:sp>
      <p:sp>
        <p:nvSpPr>
          <p:cNvPr id="14339" name="Rectangle 3"/>
          <p:cNvSpPr>
            <a:spLocks noGrp="1" noChangeArrowheads="1"/>
          </p:cNvSpPr>
          <p:nvPr>
            <p:ph type="body" idx="1"/>
          </p:nvPr>
        </p:nvSpPr>
        <p:spPr/>
        <p:txBody>
          <a:bodyPr/>
          <a:lstStyle/>
          <a:p>
            <a:r>
              <a:rPr lang="en-US"/>
              <a:t>first do no harm</a:t>
            </a:r>
          </a:p>
          <a:p>
            <a:r>
              <a:rPr lang="en-US"/>
              <a:t>sanctity of life</a:t>
            </a:r>
          </a:p>
          <a:p>
            <a:r>
              <a:rPr lang="en-US"/>
              <a:t>calculated risk or risk benefit</a:t>
            </a:r>
          </a:p>
          <a:p>
            <a:endParaRPr lang="en-US"/>
          </a:p>
        </p:txBody>
      </p:sp>
    </p:spTree>
    <p:extLst>
      <p:ext uri="{BB962C8B-B14F-4D97-AF65-F5344CB8AC3E}">
        <p14:creationId xmlns:p14="http://schemas.microsoft.com/office/powerpoint/2010/main" val="803130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ox(in)">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ox(in)">
                                      <p:cBhvr>
                                        <p:cTn id="17"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3312</Words>
  <Application>Microsoft Office PowerPoint</Application>
  <PresentationFormat>On-screen Show (4:3)</PresentationFormat>
  <Paragraphs>365</Paragraphs>
  <Slides>55</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Office Theme</vt:lpstr>
      <vt:lpstr>Clip</vt:lpstr>
      <vt:lpstr>Medical Ethics </vt:lpstr>
      <vt:lpstr>Learning Objectives</vt:lpstr>
      <vt:lpstr>Ethics</vt:lpstr>
      <vt:lpstr>Defining our Terms</vt:lpstr>
      <vt:lpstr>Medical Ethics</vt:lpstr>
      <vt:lpstr>Ethics and law</vt:lpstr>
      <vt:lpstr>Components of Medical Ethics</vt:lpstr>
      <vt:lpstr>THE PRINCIPLES IN MEDICAL ETHICS</vt:lpstr>
      <vt:lpstr>The Principle of Non-Maleficence</vt:lpstr>
      <vt:lpstr>The Principle of Beneficence</vt:lpstr>
      <vt:lpstr>The Principle of Autonomy</vt:lpstr>
      <vt:lpstr>The Principle of Veracity</vt:lpstr>
      <vt:lpstr>The Principle of Confidentiality</vt:lpstr>
      <vt:lpstr>The Principle of Justice and Social Responsibility</vt:lpstr>
      <vt:lpstr>Conflicts of Ethical Principles</vt:lpstr>
      <vt:lpstr>What is an Ethical Dilemma?</vt:lpstr>
      <vt:lpstr>Why study ethics?</vt:lpstr>
      <vt:lpstr>Resolution of Ethical Dilemmas</vt:lpstr>
      <vt:lpstr>Current Operative Principles of Medical Ethics</vt:lpstr>
      <vt:lpstr>Current Operative Principles of Medical Ethics</vt:lpstr>
      <vt:lpstr>Current Operative Principles of Medical Ethics</vt:lpstr>
      <vt:lpstr>Current Operative Principles of Medical Ethics</vt:lpstr>
      <vt:lpstr>Current Operative Principles of Medical Ethics</vt:lpstr>
      <vt:lpstr>Medical Ethics</vt:lpstr>
      <vt:lpstr>History cont.</vt:lpstr>
      <vt:lpstr>Modern Issues and statements</vt:lpstr>
      <vt:lpstr>Key Moments in History of Medical Ethics </vt:lpstr>
      <vt:lpstr>Key Moments in History of Medical Ethics </vt:lpstr>
      <vt:lpstr>Key Moments in History of Medical Ethics </vt:lpstr>
      <vt:lpstr>Key Moments in History of Medical Ethics</vt:lpstr>
      <vt:lpstr>Key Moments in History of Medical Ethics</vt:lpstr>
      <vt:lpstr>Nuremberg Trials</vt:lpstr>
      <vt:lpstr>Key Moments in History of Medical Ethics</vt:lpstr>
      <vt:lpstr>Key Moments in History of Medical Ethics</vt:lpstr>
      <vt:lpstr>Medical Codes</vt:lpstr>
      <vt:lpstr>PowerPoint Presentation</vt:lpstr>
      <vt:lpstr>The duties of a doctor registered with the General Medical Council</vt:lpstr>
      <vt:lpstr>The duties of a doctor registered with the Sri Lanka Medical Council</vt:lpstr>
      <vt:lpstr>The duties of a doctor registered with the Sri Lanka Medical Council (continued)</vt:lpstr>
      <vt:lpstr>What constitutes unethical behaviour (professional misconduct)? </vt:lpstr>
      <vt:lpstr>How SLMC act on a reported professional misconduct?</vt:lpstr>
      <vt:lpstr>Confidentiality </vt:lpstr>
      <vt:lpstr>When may a Dr break confidentiality</vt:lpstr>
      <vt:lpstr>When may a doctor break confidentiality</vt:lpstr>
      <vt:lpstr>Living Wills</vt:lpstr>
      <vt:lpstr>Doctrine of Double effect</vt:lpstr>
      <vt:lpstr>Providing contraception without parental consent to patients under 16 year old</vt:lpstr>
      <vt:lpstr>Medical Certificates</vt:lpstr>
      <vt:lpstr>Informed Consent</vt:lpstr>
      <vt:lpstr>Informed Consent</vt:lpstr>
      <vt:lpstr>Informed Consent</vt:lpstr>
      <vt:lpstr>Informed Consent</vt:lpstr>
      <vt:lpstr>Informed Consent</vt:lpstr>
      <vt:lpstr>Informed Consent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Ethics </dc:title>
  <dc:creator>A</dc:creator>
  <cp:lastModifiedBy>BENEDICT</cp:lastModifiedBy>
  <cp:revision>2</cp:revision>
  <dcterms:created xsi:type="dcterms:W3CDTF">2012-09-28T10:52:33Z</dcterms:created>
  <dcterms:modified xsi:type="dcterms:W3CDTF">2013-06-26T13:09:05Z</dcterms:modified>
</cp:coreProperties>
</file>